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97" r:id="rId3"/>
    <p:sldId id="398" r:id="rId4"/>
    <p:sldId id="320" r:id="rId5"/>
    <p:sldId id="321" r:id="rId6"/>
    <p:sldId id="418" r:id="rId7"/>
    <p:sldId id="323" r:id="rId8"/>
    <p:sldId id="333" r:id="rId9"/>
    <p:sldId id="324" r:id="rId10"/>
    <p:sldId id="428" r:id="rId11"/>
    <p:sldId id="331" r:id="rId12"/>
    <p:sldId id="332" r:id="rId13"/>
    <p:sldId id="426" r:id="rId14"/>
    <p:sldId id="286" r:id="rId15"/>
    <p:sldId id="336" r:id="rId16"/>
    <p:sldId id="325" r:id="rId17"/>
    <p:sldId id="386" r:id="rId18"/>
    <p:sldId id="335" r:id="rId19"/>
    <p:sldId id="337" r:id="rId20"/>
    <p:sldId id="390" r:id="rId21"/>
    <p:sldId id="399" r:id="rId22"/>
    <p:sldId id="293" r:id="rId23"/>
    <p:sldId id="315" r:id="rId24"/>
    <p:sldId id="258" r:id="rId25"/>
    <p:sldId id="316" r:id="rId26"/>
    <p:sldId id="257" r:id="rId27"/>
    <p:sldId id="319" r:id="rId28"/>
    <p:sldId id="401" r:id="rId29"/>
    <p:sldId id="347" r:id="rId30"/>
    <p:sldId id="317" r:id="rId31"/>
    <p:sldId id="346" r:id="rId32"/>
    <p:sldId id="348" r:id="rId33"/>
    <p:sldId id="354" r:id="rId34"/>
    <p:sldId id="355" r:id="rId35"/>
    <p:sldId id="423" r:id="rId36"/>
    <p:sldId id="421" r:id="rId37"/>
    <p:sldId id="424" r:id="rId38"/>
    <p:sldId id="425" r:id="rId39"/>
    <p:sldId id="372" r:id="rId40"/>
    <p:sldId id="357" r:id="rId41"/>
    <p:sldId id="342" r:id="rId42"/>
    <p:sldId id="402" r:id="rId43"/>
    <p:sldId id="403" r:id="rId44"/>
    <p:sldId id="404" r:id="rId45"/>
    <p:sldId id="405" r:id="rId46"/>
    <p:sldId id="406" r:id="rId47"/>
    <p:sldId id="407" r:id="rId48"/>
    <p:sldId id="412" r:id="rId49"/>
    <p:sldId id="414" r:id="rId50"/>
    <p:sldId id="415" r:id="rId51"/>
    <p:sldId id="295" r:id="rId52"/>
    <p:sldId id="408" r:id="rId53"/>
    <p:sldId id="410" r:id="rId54"/>
    <p:sldId id="411" r:id="rId55"/>
    <p:sldId id="392" r:id="rId56"/>
    <p:sldId id="417" r:id="rId57"/>
    <p:sldId id="420"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57" autoAdjust="0"/>
    <p:restoredTop sz="78783" autoAdjust="0"/>
  </p:normalViewPr>
  <p:slideViewPr>
    <p:cSldViewPr snapToGrid="0">
      <p:cViewPr>
        <p:scale>
          <a:sx n="100" d="100"/>
          <a:sy n="100" d="100"/>
        </p:scale>
        <p:origin x="317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4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70.png"/><Relationship Id="rId1" Type="http://schemas.openxmlformats.org/officeDocument/2006/relationships/image" Target="../media/image582.png"/></Relationships>
</file>

<file path=ppt/diagrams/_rels/data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0.png"/><Relationship Id="rId1" Type="http://schemas.openxmlformats.org/officeDocument/2006/relationships/image" Target="../media/image1671.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2AE8D01-5574-41B4-AD74-33D58AD8A4BB}" type="presOf" srcId="{380F6D09-15D5-4E2B-BF8A-CECE4B7C4A20}" destId="{2C9E42A7-D692-4DEF-A008-68C3A4D1516E}" srcOrd="0" destOrd="0" presId="urn:microsoft.com/office/officeart/2005/8/layout/process1"/>
    <dgm:cxn modelId="{7021B101-6AE5-4EA4-923F-149909DC3C09}" srcId="{7ABBEAF7-C373-4176-BC82-DCCB6D5E3E26}" destId="{801111EC-7761-4006-9B8D-BDD3478D6A0C}" srcOrd="0" destOrd="0" parTransId="{741192AF-66D8-44B3-8D71-D609A9576CFF}" sibTransId="{E857221A-734F-4396-A642-04F985B7D590}"/>
    <dgm:cxn modelId="{F09BB331-B5A8-452D-859B-65B75593C75C}" type="presOf" srcId="{E857221A-734F-4396-A642-04F985B7D590}" destId="{FCAC1A52-7A03-424B-8708-40DF70DCEBE1}" srcOrd="1"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32BE8374-2E6B-4339-B947-DC3310759ED5}" type="presOf" srcId="{E857221A-734F-4396-A642-04F985B7D590}" destId="{888540DF-FD49-4215-991C-C7B2A2E10D35}" srcOrd="0" destOrd="0" presId="urn:microsoft.com/office/officeart/2005/8/layout/process1"/>
    <dgm:cxn modelId="{909CDF74-7926-490C-A60A-45B8E1A4E99C}" type="presOf" srcId="{7ABBEAF7-C373-4176-BC82-DCCB6D5E3E26}" destId="{A491758C-84A6-4A4D-888E-93118B4129B4}" srcOrd="0" destOrd="0" presId="urn:microsoft.com/office/officeart/2005/8/layout/process1"/>
    <dgm:cxn modelId="{7ADC7F8B-3E06-404D-B1E1-BCD13E4BDEBB}" type="presOf" srcId="{680F7195-4FD3-481E-8A2B-5AD54C8280AB}" destId="{B28036AB-B71B-48DE-97C4-D287BC3BE7A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65A011C6-85E8-485C-ACE9-02A8C18C95FA}" type="presOf" srcId="{D60C5607-81DE-4CC8-91B3-C56E5666A49F}" destId="{75576B2E-DB43-49F5-8A31-D5CBF5F78EEC}" srcOrd="0" destOrd="0" presId="urn:microsoft.com/office/officeart/2005/8/layout/process1"/>
    <dgm:cxn modelId="{C156D6D3-A081-4820-9DF5-A721D4B86655}" type="presOf" srcId="{D60C5607-81DE-4CC8-91B3-C56E5666A49F}" destId="{1FFABC42-5BE3-4E33-A2BE-582BDAFB0BDF}" srcOrd="1" destOrd="0" presId="urn:microsoft.com/office/officeart/2005/8/layout/process1"/>
    <dgm:cxn modelId="{F1E9E0F3-EA95-4F6E-A2D3-F000B560068B}" type="presOf" srcId="{801111EC-7761-4006-9B8D-BDD3478D6A0C}" destId="{CFEBD105-9F67-4F60-B070-C671AE93A28A}" srcOrd="0" destOrd="0" presId="urn:microsoft.com/office/officeart/2005/8/layout/process1"/>
    <dgm:cxn modelId="{F463A19B-C4F7-4F9E-82C6-438046206F7B}" type="presParOf" srcId="{A491758C-84A6-4A4D-888E-93118B4129B4}" destId="{CFEBD105-9F67-4F60-B070-C671AE93A28A}" srcOrd="0" destOrd="0" presId="urn:microsoft.com/office/officeart/2005/8/layout/process1"/>
    <dgm:cxn modelId="{17633FEF-400B-4726-B7DF-48C797FE4462}" type="presParOf" srcId="{A491758C-84A6-4A4D-888E-93118B4129B4}" destId="{888540DF-FD49-4215-991C-C7B2A2E10D35}" srcOrd="1" destOrd="0" presId="urn:microsoft.com/office/officeart/2005/8/layout/process1"/>
    <dgm:cxn modelId="{79305624-222A-4FE2-B979-E7EA02688704}" type="presParOf" srcId="{888540DF-FD49-4215-991C-C7B2A2E10D35}" destId="{FCAC1A52-7A03-424B-8708-40DF70DCEBE1}" srcOrd="0" destOrd="0" presId="urn:microsoft.com/office/officeart/2005/8/layout/process1"/>
    <dgm:cxn modelId="{5B5A161A-2E35-499D-BEFD-FAC9C4DC4C53}" type="presParOf" srcId="{A491758C-84A6-4A4D-888E-93118B4129B4}" destId="{2C9E42A7-D692-4DEF-A008-68C3A4D1516E}" srcOrd="2" destOrd="0" presId="urn:microsoft.com/office/officeart/2005/8/layout/process1"/>
    <dgm:cxn modelId="{A289C2AD-D66C-45A8-908B-C9094AF273DE}" type="presParOf" srcId="{A491758C-84A6-4A4D-888E-93118B4129B4}" destId="{75576B2E-DB43-49F5-8A31-D5CBF5F78EEC}" srcOrd="3" destOrd="0" presId="urn:microsoft.com/office/officeart/2005/8/layout/process1"/>
    <dgm:cxn modelId="{C5EE76F5-2FA9-44CF-BCAF-84129025A7BB}" type="presParOf" srcId="{75576B2E-DB43-49F5-8A31-D5CBF5F78EEC}" destId="{1FFABC42-5BE3-4E33-A2BE-582BDAFB0BDF}" srcOrd="0" destOrd="0" presId="urn:microsoft.com/office/officeart/2005/8/layout/process1"/>
    <dgm:cxn modelId="{33F5FC8E-A993-4FAD-AC04-5B245E79A07E}"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2AE8D01-5574-41B4-AD74-33D58AD8A4BB}" type="presOf" srcId="{380F6D09-15D5-4E2B-BF8A-CECE4B7C4A20}" destId="{2C9E42A7-D692-4DEF-A008-68C3A4D1516E}" srcOrd="0" destOrd="0" presId="urn:microsoft.com/office/officeart/2005/8/layout/process1"/>
    <dgm:cxn modelId="{7021B101-6AE5-4EA4-923F-149909DC3C09}" srcId="{7ABBEAF7-C373-4176-BC82-DCCB6D5E3E26}" destId="{801111EC-7761-4006-9B8D-BDD3478D6A0C}" srcOrd="0" destOrd="0" parTransId="{741192AF-66D8-44B3-8D71-D609A9576CFF}" sibTransId="{E857221A-734F-4396-A642-04F985B7D590}"/>
    <dgm:cxn modelId="{F09BB331-B5A8-452D-859B-65B75593C75C}" type="presOf" srcId="{E857221A-734F-4396-A642-04F985B7D590}" destId="{FCAC1A52-7A03-424B-8708-40DF70DCEBE1}" srcOrd="1"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32BE8374-2E6B-4339-B947-DC3310759ED5}" type="presOf" srcId="{E857221A-734F-4396-A642-04F985B7D590}" destId="{888540DF-FD49-4215-991C-C7B2A2E10D35}" srcOrd="0" destOrd="0" presId="urn:microsoft.com/office/officeart/2005/8/layout/process1"/>
    <dgm:cxn modelId="{909CDF74-7926-490C-A60A-45B8E1A4E99C}" type="presOf" srcId="{7ABBEAF7-C373-4176-BC82-DCCB6D5E3E26}" destId="{A491758C-84A6-4A4D-888E-93118B4129B4}" srcOrd="0" destOrd="0" presId="urn:microsoft.com/office/officeart/2005/8/layout/process1"/>
    <dgm:cxn modelId="{7ADC7F8B-3E06-404D-B1E1-BCD13E4BDEBB}" type="presOf" srcId="{680F7195-4FD3-481E-8A2B-5AD54C8280AB}" destId="{B28036AB-B71B-48DE-97C4-D287BC3BE7A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65A011C6-85E8-485C-ACE9-02A8C18C95FA}" type="presOf" srcId="{D60C5607-81DE-4CC8-91B3-C56E5666A49F}" destId="{75576B2E-DB43-49F5-8A31-D5CBF5F78EEC}" srcOrd="0" destOrd="0" presId="urn:microsoft.com/office/officeart/2005/8/layout/process1"/>
    <dgm:cxn modelId="{C156D6D3-A081-4820-9DF5-A721D4B86655}" type="presOf" srcId="{D60C5607-81DE-4CC8-91B3-C56E5666A49F}" destId="{1FFABC42-5BE3-4E33-A2BE-582BDAFB0BDF}" srcOrd="1" destOrd="0" presId="urn:microsoft.com/office/officeart/2005/8/layout/process1"/>
    <dgm:cxn modelId="{F1E9E0F3-EA95-4F6E-A2D3-F000B560068B}" type="presOf" srcId="{801111EC-7761-4006-9B8D-BDD3478D6A0C}" destId="{CFEBD105-9F67-4F60-B070-C671AE93A28A}" srcOrd="0" destOrd="0" presId="urn:microsoft.com/office/officeart/2005/8/layout/process1"/>
    <dgm:cxn modelId="{F463A19B-C4F7-4F9E-82C6-438046206F7B}" type="presParOf" srcId="{A491758C-84A6-4A4D-888E-93118B4129B4}" destId="{CFEBD105-9F67-4F60-B070-C671AE93A28A}" srcOrd="0" destOrd="0" presId="urn:microsoft.com/office/officeart/2005/8/layout/process1"/>
    <dgm:cxn modelId="{17633FEF-400B-4726-B7DF-48C797FE4462}" type="presParOf" srcId="{A491758C-84A6-4A4D-888E-93118B4129B4}" destId="{888540DF-FD49-4215-991C-C7B2A2E10D35}" srcOrd="1" destOrd="0" presId="urn:microsoft.com/office/officeart/2005/8/layout/process1"/>
    <dgm:cxn modelId="{79305624-222A-4FE2-B979-E7EA02688704}" type="presParOf" srcId="{888540DF-FD49-4215-991C-C7B2A2E10D35}" destId="{FCAC1A52-7A03-424B-8708-40DF70DCEBE1}" srcOrd="0" destOrd="0" presId="urn:microsoft.com/office/officeart/2005/8/layout/process1"/>
    <dgm:cxn modelId="{5B5A161A-2E35-499D-BEFD-FAC9C4DC4C53}" type="presParOf" srcId="{A491758C-84A6-4A4D-888E-93118B4129B4}" destId="{2C9E42A7-D692-4DEF-A008-68C3A4D1516E}" srcOrd="2" destOrd="0" presId="urn:microsoft.com/office/officeart/2005/8/layout/process1"/>
    <dgm:cxn modelId="{A289C2AD-D66C-45A8-908B-C9094AF273DE}" type="presParOf" srcId="{A491758C-84A6-4A4D-888E-93118B4129B4}" destId="{75576B2E-DB43-49F5-8A31-D5CBF5F78EEC}" srcOrd="3" destOrd="0" presId="urn:microsoft.com/office/officeart/2005/8/layout/process1"/>
    <dgm:cxn modelId="{C5EE76F5-2FA9-44CF-BCAF-84129025A7BB}" type="presParOf" srcId="{75576B2E-DB43-49F5-8A31-D5CBF5F78EEC}" destId="{1FFABC42-5BE3-4E33-A2BE-582BDAFB0BDF}" srcOrd="0" destOrd="0" presId="urn:microsoft.com/office/officeart/2005/8/layout/process1"/>
    <dgm:cxn modelId="{33F5FC8E-A993-4FAD-AC04-5B245E79A07E}"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2AE8D01-5574-41B4-AD74-33D58AD8A4BB}" type="presOf" srcId="{380F6D09-15D5-4E2B-BF8A-CECE4B7C4A20}" destId="{2C9E42A7-D692-4DEF-A008-68C3A4D1516E}" srcOrd="0" destOrd="0" presId="urn:microsoft.com/office/officeart/2005/8/layout/process1"/>
    <dgm:cxn modelId="{7021B101-6AE5-4EA4-923F-149909DC3C09}" srcId="{7ABBEAF7-C373-4176-BC82-DCCB6D5E3E26}" destId="{801111EC-7761-4006-9B8D-BDD3478D6A0C}" srcOrd="0" destOrd="0" parTransId="{741192AF-66D8-44B3-8D71-D609A9576CFF}" sibTransId="{E857221A-734F-4396-A642-04F985B7D590}"/>
    <dgm:cxn modelId="{F09BB331-B5A8-452D-859B-65B75593C75C}" type="presOf" srcId="{E857221A-734F-4396-A642-04F985B7D590}" destId="{FCAC1A52-7A03-424B-8708-40DF70DCEBE1}" srcOrd="1"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32BE8374-2E6B-4339-B947-DC3310759ED5}" type="presOf" srcId="{E857221A-734F-4396-A642-04F985B7D590}" destId="{888540DF-FD49-4215-991C-C7B2A2E10D35}" srcOrd="0" destOrd="0" presId="urn:microsoft.com/office/officeart/2005/8/layout/process1"/>
    <dgm:cxn modelId="{909CDF74-7926-490C-A60A-45B8E1A4E99C}" type="presOf" srcId="{7ABBEAF7-C373-4176-BC82-DCCB6D5E3E26}" destId="{A491758C-84A6-4A4D-888E-93118B4129B4}" srcOrd="0" destOrd="0" presId="urn:microsoft.com/office/officeart/2005/8/layout/process1"/>
    <dgm:cxn modelId="{7ADC7F8B-3E06-404D-B1E1-BCD13E4BDEBB}" type="presOf" srcId="{680F7195-4FD3-481E-8A2B-5AD54C8280AB}" destId="{B28036AB-B71B-48DE-97C4-D287BC3BE7A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65A011C6-85E8-485C-ACE9-02A8C18C95FA}" type="presOf" srcId="{D60C5607-81DE-4CC8-91B3-C56E5666A49F}" destId="{75576B2E-DB43-49F5-8A31-D5CBF5F78EEC}" srcOrd="0" destOrd="0" presId="urn:microsoft.com/office/officeart/2005/8/layout/process1"/>
    <dgm:cxn modelId="{C156D6D3-A081-4820-9DF5-A721D4B86655}" type="presOf" srcId="{D60C5607-81DE-4CC8-91B3-C56E5666A49F}" destId="{1FFABC42-5BE3-4E33-A2BE-582BDAFB0BDF}" srcOrd="1" destOrd="0" presId="urn:microsoft.com/office/officeart/2005/8/layout/process1"/>
    <dgm:cxn modelId="{F1E9E0F3-EA95-4F6E-A2D3-F000B560068B}" type="presOf" srcId="{801111EC-7761-4006-9B8D-BDD3478D6A0C}" destId="{CFEBD105-9F67-4F60-B070-C671AE93A28A}" srcOrd="0" destOrd="0" presId="urn:microsoft.com/office/officeart/2005/8/layout/process1"/>
    <dgm:cxn modelId="{F463A19B-C4F7-4F9E-82C6-438046206F7B}" type="presParOf" srcId="{A491758C-84A6-4A4D-888E-93118B4129B4}" destId="{CFEBD105-9F67-4F60-B070-C671AE93A28A}" srcOrd="0" destOrd="0" presId="urn:microsoft.com/office/officeart/2005/8/layout/process1"/>
    <dgm:cxn modelId="{17633FEF-400B-4726-B7DF-48C797FE4462}" type="presParOf" srcId="{A491758C-84A6-4A4D-888E-93118B4129B4}" destId="{888540DF-FD49-4215-991C-C7B2A2E10D35}" srcOrd="1" destOrd="0" presId="urn:microsoft.com/office/officeart/2005/8/layout/process1"/>
    <dgm:cxn modelId="{79305624-222A-4FE2-B979-E7EA02688704}" type="presParOf" srcId="{888540DF-FD49-4215-991C-C7B2A2E10D35}" destId="{FCAC1A52-7A03-424B-8708-40DF70DCEBE1}" srcOrd="0" destOrd="0" presId="urn:microsoft.com/office/officeart/2005/8/layout/process1"/>
    <dgm:cxn modelId="{5B5A161A-2E35-499D-BEFD-FAC9C4DC4C53}" type="presParOf" srcId="{A491758C-84A6-4A4D-888E-93118B4129B4}" destId="{2C9E42A7-D692-4DEF-A008-68C3A4D1516E}" srcOrd="2" destOrd="0" presId="urn:microsoft.com/office/officeart/2005/8/layout/process1"/>
    <dgm:cxn modelId="{A289C2AD-D66C-45A8-908B-C9094AF273DE}" type="presParOf" srcId="{A491758C-84A6-4A4D-888E-93118B4129B4}" destId="{75576B2E-DB43-49F5-8A31-D5CBF5F78EEC}" srcOrd="3" destOrd="0" presId="urn:microsoft.com/office/officeart/2005/8/layout/process1"/>
    <dgm:cxn modelId="{C5EE76F5-2FA9-44CF-BCAF-84129025A7BB}" type="presParOf" srcId="{75576B2E-DB43-49F5-8A31-D5CBF5F78EEC}" destId="{1FFABC42-5BE3-4E33-A2BE-582BDAFB0BDF}" srcOrd="0" destOrd="0" presId="urn:microsoft.com/office/officeart/2005/8/layout/process1"/>
    <dgm:cxn modelId="{33F5FC8E-A993-4FAD-AC04-5B245E79A07E}"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mc:AlternateContent xmlns:mc="http://schemas.openxmlformats.org/markup-compatibility/2006" xmlns:a14="http://schemas.microsoft.com/office/drawing/2010/main">
      <mc:Choice Requires="a14">
        <dgm:pt modelId="{B850CB99-6A6F-44F5-9B27-AC99AA055EC5}">
          <dgm:prSet phldrT="[文字]" custT="1"/>
          <dgm:spPr/>
          <dgm:t>
            <a:bodyPr/>
            <a:lstStyle/>
            <a:p>
              <a14:m>
                <m:oMath xmlns:m="http://schemas.openxmlformats.org/officeDocument/2006/math">
                  <m:r>
                    <a:rPr lang="zh-TW" altLang="en-US" sz="2800" i="1" smtClean="0">
                      <a:latin typeface="Cambria Math" panose="02040503050406030204" pitchFamily="18" charset="0"/>
                    </a:rPr>
                    <m:t>𝜋</m:t>
                  </m:r>
                </m:oMath>
              </a14:m>
              <a:r>
                <a:rPr lang="zh-TW" altLang="en-US" sz="2800" dirty="0"/>
                <a:t> </a:t>
              </a:r>
              <a:r>
                <a:rPr lang="en-US" altLang="zh-TW" sz="2800" dirty="0"/>
                <a:t>interacts with the environment</a:t>
              </a:r>
              <a:endParaRPr lang="zh-TW" altLang="en-US" sz="2800" dirty="0"/>
            </a:p>
          </dgm:t>
        </dgm:pt>
      </mc:Choice>
      <mc:Fallback xmlns="">
        <dgm:pt modelId="{B850CB99-6A6F-44F5-9B27-AC99AA055EC5}">
          <dgm:prSet phldrT="[文字]" custT="1"/>
          <dgm:spPr/>
          <dgm:t>
            <a:bodyPr/>
            <a:lstStyle/>
            <a:p>
              <a:r>
                <a:rPr lang="zh-TW" altLang="en-US" sz="2800" i="0">
                  <a:latin typeface="Cambria Math" panose="02040503050406030204" pitchFamily="18" charset="0"/>
                </a:rPr>
                <a:t>𝜋</a:t>
              </a:r>
              <a:r>
                <a:rPr lang="zh-TW" altLang="en-US" sz="2800" dirty="0"/>
                <a:t> </a:t>
              </a:r>
              <a:r>
                <a:rPr lang="en-US" altLang="zh-TW" sz="2800" dirty="0"/>
                <a:t>interacts with the environment</a:t>
              </a:r>
              <a:endParaRPr lang="zh-TW" altLang="en-US" sz="2800" dirty="0"/>
            </a:p>
          </dgm:t>
        </dgm:pt>
      </mc:Fallback>
    </mc:AlternateConten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mc:AlternateContent xmlns:mc="http://schemas.openxmlformats.org/markup-compatibility/2006" xmlns:a14="http://schemas.microsoft.com/office/drawing/2010/main">
      <mc:Choice Requires="a14">
        <dgm:pt modelId="{74493D6B-09C5-4704-A3DC-947A3B53CEDF}">
          <dgm:prSet phldrT="[文字]" custT="1"/>
          <dgm:spPr/>
          <dgm:t>
            <a:bodyPr/>
            <a:lstStyle/>
            <a:p>
              <a:r>
                <a:rPr lang="en-US" altLang="zh-TW" sz="2800" dirty="0"/>
                <a:t>Learning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e>
                  </m:d>
                </m:oMath>
              </a14:m>
              <a:endParaRPr lang="zh-TW" altLang="en-US" sz="2800" dirty="0"/>
            </a:p>
          </dgm:t>
        </dgm:pt>
      </mc:Choice>
      <mc:Fallback xmlns="">
        <dgm:pt modelId="{74493D6B-09C5-4704-A3DC-947A3B53CEDF}">
          <dgm:prSet phldrT="[文字]" custT="1"/>
          <dgm:spPr/>
          <dgm:t>
            <a:bodyPr/>
            <a:lstStyle/>
            <a:p>
              <a:r>
                <a:rPr lang="en-US" altLang="zh-TW" sz="2800" dirty="0"/>
                <a:t>Learning </a:t>
              </a:r>
              <a:r>
                <a:rPr lang="en-US" altLang="zh-TW" sz="2800" b="0" i="0">
                  <a:latin typeface="Cambria Math" panose="02040503050406030204" pitchFamily="18" charset="0"/>
                </a:rPr>
                <a:t>𝑄^</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𝑠,𝑎)</a:t>
              </a:r>
              <a:endParaRPr lang="zh-TW" altLang="en-US" sz="2800" dirty="0"/>
            </a:p>
          </dgm:t>
        </dgm:pt>
      </mc:Fallback>
    </mc:AlternateConten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mc:AlternateContent xmlns:mc="http://schemas.openxmlformats.org/markup-compatibility/2006" xmlns:a14="http://schemas.microsoft.com/office/drawing/2010/main">
      <mc:Choice Requires="a14">
        <dgm:pt modelId="{5E117D47-A069-4543-8EBF-3DBA35D4D9E2}">
          <dgm:prSet phldrT="[文字]" custT="1"/>
          <dgm:spPr/>
          <dgm:t>
            <a:bodyPr/>
            <a:lstStyle/>
            <a:p>
              <a:r>
                <a:rPr lang="en-US" altLang="zh-TW" sz="2800" dirty="0"/>
                <a:t>Find a new actor </a:t>
              </a:r>
              <a14:m>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𝜋</m:t>
                      </m:r>
                    </m:e>
                    <m:sup>
                      <m:r>
                        <a:rPr lang="en-US" altLang="zh-TW" sz="2800" b="0" i="1" smtClean="0">
                          <a:latin typeface="Cambria Math" panose="02040503050406030204" pitchFamily="18" charset="0"/>
                        </a:rPr>
                        <m:t>′</m:t>
                      </m:r>
                    </m:sup>
                  </m:sSup>
                </m:oMath>
              </a14:m>
              <a:r>
                <a:rPr lang="zh-TW" altLang="en-US" sz="2800" dirty="0"/>
                <a:t> </a:t>
              </a:r>
              <a:r>
                <a:rPr lang="en-US" altLang="zh-TW" sz="2800" dirty="0"/>
                <a:t>“better” than </a:t>
              </a:r>
              <a14:m>
                <m:oMath xmlns:m="http://schemas.openxmlformats.org/officeDocument/2006/math">
                  <m:r>
                    <a:rPr lang="zh-TW" altLang="en-US" sz="2800" i="1" smtClean="0">
                      <a:latin typeface="Cambria Math" panose="02040503050406030204" pitchFamily="18" charset="0"/>
                    </a:rPr>
                    <m:t>𝜋</m:t>
                  </m:r>
                </m:oMath>
              </a14:m>
              <a:endParaRPr lang="zh-TW" altLang="en-US" sz="2800" dirty="0"/>
            </a:p>
          </dgm:t>
        </dgm:pt>
      </mc:Choice>
      <mc:Fallback xmlns="">
        <dgm:pt modelId="{5E117D47-A069-4543-8EBF-3DBA35D4D9E2}">
          <dgm:prSet phldrT="[文字]" custT="1"/>
          <dgm:spPr/>
          <dgm:t>
            <a:bodyPr/>
            <a:lstStyle/>
            <a:p>
              <a:r>
                <a:rPr lang="en-US" altLang="zh-TW" sz="2800" dirty="0"/>
                <a:t>Find a new actor </a:t>
              </a:r>
              <a:r>
                <a:rPr lang="zh-TW" altLang="en-US" sz="2800" i="0">
                  <a:latin typeface="Cambria Math" panose="02040503050406030204" pitchFamily="18" charset="0"/>
                </a:rPr>
                <a:t>𝜋</a:t>
              </a:r>
              <a:r>
                <a:rPr lang="en-US" altLang="zh-TW" sz="2800" i="0">
                  <a:latin typeface="Cambria Math" panose="02040503050406030204" pitchFamily="18" charset="0"/>
                </a:rPr>
                <a:t>^</a:t>
              </a:r>
              <a:r>
                <a:rPr lang="en-US" altLang="zh-TW" sz="2800" b="0" i="0">
                  <a:latin typeface="Cambria Math" panose="02040503050406030204" pitchFamily="18" charset="0"/>
                </a:rPr>
                <a:t>′</a:t>
              </a:r>
              <a:r>
                <a:rPr lang="zh-TW" altLang="en-US" sz="2800" dirty="0"/>
                <a:t> </a:t>
              </a:r>
              <a:r>
                <a:rPr lang="en-US" altLang="zh-TW" sz="2800" dirty="0"/>
                <a:t>“better” than </a:t>
              </a:r>
              <a:r>
                <a:rPr lang="zh-TW" altLang="en-US" sz="2800" i="0">
                  <a:latin typeface="Cambria Math" panose="02040503050406030204" pitchFamily="18" charset="0"/>
                </a:rPr>
                <a:t>𝜋</a:t>
              </a:r>
              <a:endParaRPr lang="zh-TW" altLang="en-US" sz="2800" dirty="0"/>
            </a:p>
          </dgm:t>
        </dgm:pt>
      </mc:Fallback>
    </mc:AlternateConten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dgm:pt modelId="{B850CB99-6A6F-44F5-9B27-AC99AA055EC5}">
      <dgm:prSet phldrT="[文字]" custT="1"/>
      <dgm:spPr>
        <a:blipFill>
          <a:blip xmlns:r="http://schemas.openxmlformats.org/officeDocument/2006/relationships" r:embed="rId1"/>
          <a:stretch>
            <a:fillRect/>
          </a:stretch>
        </a:blipFill>
      </dgm:spPr>
      <dgm:t>
        <a:bodyPr/>
        <a:lstStyle/>
        <a:p>
          <a:r>
            <a:rPr lang="zh-TW" altLang="en-US">
              <a:noFill/>
            </a:rPr>
            <a:t> </a:t>
          </a:r>
        </a:p>
      </dgm:t>
    </dgm:p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dgm:pt modelId="{74493D6B-09C5-4704-A3DC-947A3B53CEDF}">
      <dgm:prSet phldrT="[文字]" custT="1"/>
      <dgm:spPr>
        <a:blipFill>
          <a:blip xmlns:r="http://schemas.openxmlformats.org/officeDocument/2006/relationships" r:embed="rId2"/>
          <a:stretch>
            <a:fillRect/>
          </a:stretch>
        </a:blipFill>
      </dgm:spPr>
      <dgm:t>
        <a:bodyPr/>
        <a:lstStyle/>
        <a:p>
          <a:r>
            <a:rPr lang="zh-TW" altLang="en-US">
              <a:noFill/>
            </a:rPr>
            <a:t> </a:t>
          </a:r>
        </a:p>
      </dgm:t>
    </dgm:p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dgm:pt modelId="{5E117D47-A069-4543-8EBF-3DBA35D4D9E2}">
      <dgm:prSet phldrT="[文字]" custT="1"/>
      <dgm:spPr>
        <a:blipFill>
          <a:blip xmlns:r="http://schemas.openxmlformats.org/officeDocument/2006/relationships" r:embed="rId3"/>
          <a:stretch>
            <a:fillRect/>
          </a:stretch>
        </a:blipFill>
      </dgm:spPr>
      <dgm:t>
        <a:bodyPr/>
        <a:lstStyle/>
        <a:p>
          <a:r>
            <a:rPr lang="zh-TW" altLang="en-US">
              <a:noFill/>
            </a:rPr>
            <a:t> </a:t>
          </a:r>
        </a:p>
      </dgm:t>
    </dgm:p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mc:AlternateContent xmlns:mc="http://schemas.openxmlformats.org/markup-compatibility/2006" xmlns:a14="http://schemas.microsoft.com/office/drawing/2010/main">
      <mc:Choice Requires="a14">
        <dgm:pt modelId="{B850CB99-6A6F-44F5-9B27-AC99AA055EC5}">
          <dgm:prSet phldrT="[文字]" custT="1"/>
          <dgm:spPr/>
          <dgm:t>
            <a:bodyPr/>
            <a:lstStyle/>
            <a:p>
              <a14:m>
                <m:oMath xmlns:m="http://schemas.openxmlformats.org/officeDocument/2006/math">
                  <m:r>
                    <a:rPr lang="zh-TW" altLang="en-US" sz="2800" i="1" smtClean="0">
                      <a:latin typeface="Cambria Math" panose="02040503050406030204" pitchFamily="18" charset="0"/>
                    </a:rPr>
                    <m:t>𝜋</m:t>
                  </m:r>
                </m:oMath>
              </a14:m>
              <a:r>
                <a:rPr lang="zh-TW" altLang="en-US" sz="2800" dirty="0"/>
                <a:t> </a:t>
              </a:r>
              <a:r>
                <a:rPr lang="en-US" altLang="zh-TW" sz="2800" dirty="0"/>
                <a:t>interacts with the environment</a:t>
              </a:r>
              <a:endParaRPr lang="zh-TW" altLang="en-US" sz="2800" dirty="0"/>
            </a:p>
          </dgm:t>
        </dgm:pt>
      </mc:Choice>
      <mc:Fallback xmlns="">
        <dgm:pt modelId="{B850CB99-6A6F-44F5-9B27-AC99AA055EC5}">
          <dgm:prSet phldrT="[文字]" custT="1"/>
          <dgm:spPr/>
          <dgm:t>
            <a:bodyPr/>
            <a:lstStyle/>
            <a:p>
              <a:r>
                <a:rPr lang="zh-TW" altLang="en-US" sz="2800" i="0">
                  <a:latin typeface="Cambria Math" panose="02040503050406030204" pitchFamily="18" charset="0"/>
                </a:rPr>
                <a:t>𝜋</a:t>
              </a:r>
              <a:r>
                <a:rPr lang="zh-TW" altLang="en-US" sz="2800" dirty="0"/>
                <a:t> </a:t>
              </a:r>
              <a:r>
                <a:rPr lang="en-US" altLang="zh-TW" sz="2800" dirty="0"/>
                <a:t>interacts with the environment</a:t>
              </a:r>
              <a:endParaRPr lang="zh-TW" altLang="en-US" sz="2800" dirty="0"/>
            </a:p>
          </dgm:t>
        </dgm:pt>
      </mc:Fallback>
    </mc:AlternateConten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mc:AlternateContent xmlns:mc="http://schemas.openxmlformats.org/markup-compatibility/2006" xmlns:a14="http://schemas.microsoft.com/office/drawing/2010/main">
      <mc:Choice Requires="a14">
        <dgm:pt modelId="{74493D6B-09C5-4704-A3DC-947A3B53CEDF}">
          <dgm:prSet phldrT="[文字]" custT="1"/>
          <dgm:spPr/>
          <dgm:t>
            <a:bodyPr/>
            <a:lstStyle/>
            <a:p>
              <a:r>
                <a:rPr lang="en-US" altLang="zh-TW" sz="2800" dirty="0"/>
                <a:t>Learning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e>
                  </m:d>
                  <m:r>
                    <a:rPr lang="en-US" altLang="zh-TW" sz="2800" b="0" i="1" smtClean="0">
                      <a:latin typeface="Cambria Math" panose="02040503050406030204" pitchFamily="18" charset="0"/>
                    </a:rPr>
                    <m:t>, </m:t>
                  </m:r>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e>
                  </m:d>
                </m:oMath>
              </a14:m>
              <a:endParaRPr lang="zh-TW" altLang="en-US" sz="2800" dirty="0"/>
            </a:p>
          </dgm:t>
        </dgm:pt>
      </mc:Choice>
      <mc:Fallback xmlns="">
        <dgm:pt modelId="{74493D6B-09C5-4704-A3DC-947A3B53CEDF}">
          <dgm:prSet phldrT="[文字]" custT="1"/>
          <dgm:spPr/>
          <dgm:t>
            <a:bodyPr/>
            <a:lstStyle/>
            <a:p>
              <a:r>
                <a:rPr lang="en-US" altLang="zh-TW" sz="2800" dirty="0"/>
                <a:t>Learning </a:t>
              </a:r>
              <a:r>
                <a:rPr lang="en-US" altLang="zh-TW" sz="2800" b="0" i="0">
                  <a:latin typeface="Cambria Math" panose="02040503050406030204" pitchFamily="18" charset="0"/>
                </a:rPr>
                <a:t>𝑄^</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𝑠,𝑎), </a:t>
              </a:r>
              <a:r>
                <a:rPr lang="en-US" altLang="zh-TW" sz="2800" i="0">
                  <a:latin typeface="Cambria Math" panose="02040503050406030204" pitchFamily="18" charset="0"/>
                </a:rPr>
                <a:t>𝑉^</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a:t>
              </a:r>
              <a:endParaRPr lang="zh-TW" altLang="en-US" sz="2800" dirty="0"/>
            </a:p>
          </dgm:t>
        </dgm:pt>
      </mc:Fallback>
    </mc:AlternateConten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mc:AlternateContent xmlns:mc="http://schemas.openxmlformats.org/markup-compatibility/2006" xmlns:a14="http://schemas.microsoft.com/office/drawing/2010/main">
      <mc:Choice Requires="a14">
        <dgm:pt modelId="{5E117D47-A069-4543-8EBF-3DBA35D4D9E2}">
          <dgm:prSet phldrT="[文字]" custT="1"/>
          <dgm:spPr/>
          <dgm:t>
            <a:bodyPr/>
            <a:lstStyle/>
            <a:p>
              <a:r>
                <a:rPr lang="en-US" altLang="zh-TW" sz="2800" dirty="0"/>
                <a:t>Update actor</a:t>
              </a:r>
              <a:r>
                <a:rPr lang="zh-TW" altLang="en-US" sz="2800" dirty="0"/>
                <a:t> </a:t>
              </a:r>
              <a:r>
                <a:rPr lang="en-US" altLang="zh-TW" sz="2800" dirty="0"/>
                <a:t>from </a:t>
              </a:r>
              <a14:m>
                <m:oMath xmlns:m="http://schemas.openxmlformats.org/officeDocument/2006/math">
                  <m:r>
                    <a:rPr lang="zh-TW" altLang="en-US" sz="2800" i="1" smtClean="0">
                      <a:latin typeface="Cambria Math" panose="02040503050406030204" pitchFamily="18" charset="0"/>
                    </a:rPr>
                    <m:t>𝜋</m:t>
                  </m:r>
                  <m:r>
                    <a:rPr lang="zh-TW" altLang="en-US" sz="2800" i="1" dirty="0" smtClean="0">
                      <a:latin typeface="Cambria Math" panose="02040503050406030204" pitchFamily="18" charset="0"/>
                    </a:rPr>
                    <m:t>→</m:t>
                  </m:r>
                  <m:r>
                    <a:rPr lang="zh-TW" altLang="en-US" sz="2800" i="1" smtClean="0">
                      <a:latin typeface="Cambria Math" panose="02040503050406030204" pitchFamily="18" charset="0"/>
                    </a:rPr>
                    <m:t>𝜋</m:t>
                  </m:r>
                  <m:r>
                    <a:rPr lang="en-US" altLang="zh-TW" sz="2800" i="1" smtClean="0">
                      <a:latin typeface="Cambria Math" panose="02040503050406030204" pitchFamily="18" charset="0"/>
                    </a:rPr>
                    <m:t>’</m:t>
                  </m:r>
                </m:oMath>
              </a14:m>
              <a:r>
                <a:rPr lang="zh-TW" altLang="en-US" sz="2800" dirty="0"/>
                <a:t> </a:t>
              </a:r>
              <a:r>
                <a:rPr lang="en-US" altLang="zh-TW" sz="2800" dirty="0"/>
                <a:t>based on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e>
                  </m:d>
                  <m:r>
                    <a:rPr lang="en-US" altLang="zh-TW" sz="2800" b="0" i="1" smtClean="0">
                      <a:latin typeface="Cambria Math" panose="02040503050406030204" pitchFamily="18" charset="0"/>
                    </a:rPr>
                    <m:t>, </m:t>
                  </m:r>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e>
                  </m:d>
                </m:oMath>
              </a14:m>
              <a:endParaRPr lang="zh-TW" altLang="en-US" sz="2800" dirty="0"/>
            </a:p>
          </dgm:t>
        </dgm:pt>
      </mc:Choice>
      <mc:Fallback xmlns="">
        <dgm:pt modelId="{5E117D47-A069-4543-8EBF-3DBA35D4D9E2}">
          <dgm:prSet phldrT="[文字]" custT="1"/>
          <dgm:spPr/>
          <dgm:t>
            <a:bodyPr/>
            <a:lstStyle/>
            <a:p>
              <a:r>
                <a:rPr lang="en-US" altLang="zh-TW" sz="2800" dirty="0"/>
                <a:t>Update actor</a:t>
              </a:r>
              <a:r>
                <a:rPr lang="zh-TW" altLang="en-US" sz="2800" dirty="0"/>
                <a:t> </a:t>
              </a:r>
              <a:r>
                <a:rPr lang="en-US" altLang="zh-TW" sz="2800" dirty="0"/>
                <a:t>from </a:t>
              </a:r>
              <a:r>
                <a:rPr lang="zh-TW" altLang="en-US" sz="2800" i="0">
                  <a:latin typeface="Cambria Math" panose="02040503050406030204" pitchFamily="18" charset="0"/>
                </a:rPr>
                <a:t>𝜋</a:t>
              </a:r>
              <a:r>
                <a:rPr lang="zh-TW" altLang="en-US" sz="2800" i="0" dirty="0">
                  <a:latin typeface="Cambria Math" panose="02040503050406030204" pitchFamily="18" charset="0"/>
                </a:rPr>
                <a:t>→</a:t>
              </a:r>
              <a:r>
                <a:rPr lang="zh-TW" altLang="en-US" sz="2800" i="0">
                  <a:latin typeface="Cambria Math" panose="02040503050406030204" pitchFamily="18" charset="0"/>
                </a:rPr>
                <a:t>𝜋</a:t>
              </a:r>
              <a:r>
                <a:rPr lang="en-US" altLang="zh-TW" sz="2800" i="0">
                  <a:latin typeface="Cambria Math" panose="02040503050406030204" pitchFamily="18" charset="0"/>
                </a:rPr>
                <a:t>’</a:t>
              </a:r>
              <a:r>
                <a:rPr lang="zh-TW" altLang="en-US" sz="2800" dirty="0"/>
                <a:t> </a:t>
              </a:r>
              <a:r>
                <a:rPr lang="en-US" altLang="zh-TW" sz="2800" dirty="0"/>
                <a:t>based on </a:t>
              </a:r>
              <a:r>
                <a:rPr lang="en-US" altLang="zh-TW" sz="2800" b="0" i="0">
                  <a:latin typeface="Cambria Math" panose="02040503050406030204" pitchFamily="18" charset="0"/>
                </a:rPr>
                <a:t>𝑄^</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𝑠,𝑎), </a:t>
              </a:r>
              <a:r>
                <a:rPr lang="en-US" altLang="zh-TW" sz="2800" i="0">
                  <a:latin typeface="Cambria Math" panose="02040503050406030204" pitchFamily="18" charset="0"/>
                </a:rPr>
                <a:t>𝑉^</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a:t>
              </a:r>
              <a:endParaRPr lang="zh-TW" altLang="en-US" sz="2800" dirty="0"/>
            </a:p>
          </dgm:t>
        </dgm:pt>
      </mc:Fallback>
    </mc:AlternateConten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dgm:pt modelId="{B850CB99-6A6F-44F5-9B27-AC99AA055EC5}">
      <dgm:prSet phldrT="[文字]" custT="1"/>
      <dgm:spPr>
        <a:blipFill>
          <a:blip xmlns:r="http://schemas.openxmlformats.org/officeDocument/2006/relationships" r:embed="rId1"/>
          <a:stretch>
            <a:fillRect/>
          </a:stretch>
        </a:blipFill>
      </dgm:spPr>
      <dgm:t>
        <a:bodyPr/>
        <a:lstStyle/>
        <a:p>
          <a:r>
            <a:rPr lang="zh-TW" altLang="en-US">
              <a:noFill/>
            </a:rPr>
            <a:t> </a:t>
          </a:r>
        </a:p>
      </dgm:t>
    </dgm:p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dgm:pt modelId="{74493D6B-09C5-4704-A3DC-947A3B53CEDF}">
      <dgm:prSet phldrT="[文字]" custT="1"/>
      <dgm:spPr>
        <a:blipFill>
          <a:blip xmlns:r="http://schemas.openxmlformats.org/officeDocument/2006/relationships" r:embed="rId2"/>
          <a:stretch>
            <a:fillRect/>
          </a:stretch>
        </a:blipFill>
      </dgm:spPr>
      <dgm:t>
        <a:bodyPr/>
        <a:lstStyle/>
        <a:p>
          <a:r>
            <a:rPr lang="zh-TW" altLang="en-US">
              <a:noFill/>
            </a:rPr>
            <a:t> </a:t>
          </a:r>
        </a:p>
      </dgm:t>
    </dgm:p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dgm:pt modelId="{5E117D47-A069-4543-8EBF-3DBA35D4D9E2}">
      <dgm:prSet phldrT="[文字]" custT="1"/>
      <dgm:spPr>
        <a:blipFill>
          <a:blip xmlns:r="http://schemas.openxmlformats.org/officeDocument/2006/relationships" r:embed="rId3"/>
          <a:stretch>
            <a:fillRect l="-396" r="-3168"/>
          </a:stretch>
        </a:blipFill>
      </dgm:spPr>
      <dgm:t>
        <a:bodyPr/>
        <a:lstStyle/>
        <a:p>
          <a:r>
            <a:rPr lang="zh-TW" altLang="en-US">
              <a:noFill/>
            </a:rPr>
            <a:t> </a:t>
          </a:r>
        </a:p>
      </dgm:t>
    </dgm:p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378E5-FA52-4347-BFC1-B0A2BB843CC5}">
      <dsp:nvSpPr>
        <dsp:cNvPr id="0" name=""/>
        <dsp:cNvSpPr/>
      </dsp:nvSpPr>
      <dsp:spPr>
        <a:xfrm>
          <a:off x="1792111" y="-251480"/>
          <a:ext cx="4302477" cy="4302477"/>
        </a:xfrm>
        <a:prstGeom prst="circularArrow">
          <a:avLst>
            <a:gd name="adj1" fmla="val 5689"/>
            <a:gd name="adj2" fmla="val 340510"/>
            <a:gd name="adj3" fmla="val 12385253"/>
            <a:gd name="adj4" fmla="val 18295915"/>
            <a:gd name="adj5" fmla="val 5908"/>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F3F71E5-EF69-4635-8AFD-B2675F923788}">
      <dsp:nvSpPr>
        <dsp:cNvPr id="0" name=""/>
        <dsp:cNvSpPr/>
      </dsp:nvSpPr>
      <dsp:spPr>
        <a:xfrm>
          <a:off x="2418382" y="993"/>
          <a:ext cx="3049934" cy="152496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r>
            <a:rPr lang="zh-TW" altLang="en-US" sz="2800" kern="1200" dirty="0"/>
            <a:t> </a:t>
          </a:r>
          <a:r>
            <a:rPr lang="en-US" altLang="zh-TW" sz="2800" kern="1200" dirty="0"/>
            <a:t>interacts with the environment</a:t>
          </a:r>
          <a:endParaRPr lang="zh-TW" altLang="en-US" sz="2800" kern="1200" dirty="0"/>
        </a:p>
      </dsp:txBody>
      <dsp:txXfrm>
        <a:off x="2492825" y="75436"/>
        <a:ext cx="2901048" cy="1376081"/>
      </dsp:txXfrm>
    </dsp:sp>
    <dsp:sp modelId="{E37FF648-F033-4003-89AB-3F57D2EE1847}">
      <dsp:nvSpPr>
        <dsp:cNvPr id="0" name=""/>
        <dsp:cNvSpPr/>
      </dsp:nvSpPr>
      <dsp:spPr>
        <a:xfrm>
          <a:off x="4049041" y="2825377"/>
          <a:ext cx="3049934" cy="1524967"/>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Learning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en-US" altLang="zh-TW" sz="2800" b="0" i="1" kern="1200" smtClean="0">
                      <a:latin typeface="Cambria Math" panose="02040503050406030204" pitchFamily="18" charset="0"/>
                    </a:rPr>
                    <m:t>𝑄</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r>
                    <a:rPr lang="en-US" altLang="zh-TW" sz="2800" b="0" i="1" kern="1200" smtClean="0">
                      <a:latin typeface="Cambria Math" panose="02040503050406030204" pitchFamily="18" charset="0"/>
                    </a:rPr>
                    <m:t>,</m:t>
                  </m:r>
                  <m:r>
                    <a:rPr lang="en-US" altLang="zh-TW" sz="2800" b="0" i="1" kern="1200" smtClean="0">
                      <a:latin typeface="Cambria Math" panose="02040503050406030204" pitchFamily="18" charset="0"/>
                    </a:rPr>
                    <m:t>𝑎</m:t>
                  </m:r>
                </m:e>
              </m:d>
            </m:oMath>
          </a14:m>
          <a:endParaRPr lang="zh-TW" altLang="en-US" sz="2800" kern="1200" dirty="0"/>
        </a:p>
      </dsp:txBody>
      <dsp:txXfrm>
        <a:off x="4123484" y="2899820"/>
        <a:ext cx="2901048" cy="1376081"/>
      </dsp:txXfrm>
    </dsp:sp>
    <dsp:sp modelId="{87975B9C-4FBF-49A6-B4AC-A7DC7B23F274}">
      <dsp:nvSpPr>
        <dsp:cNvPr id="0" name=""/>
        <dsp:cNvSpPr/>
      </dsp:nvSpPr>
      <dsp:spPr>
        <a:xfrm>
          <a:off x="787724" y="2825377"/>
          <a:ext cx="3049934" cy="1524967"/>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Find a new actor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zh-TW" altLang="en-US" sz="2800" i="1" kern="1200" smtClean="0">
                      <a:latin typeface="Cambria Math" panose="02040503050406030204" pitchFamily="18" charset="0"/>
                    </a:rPr>
                    <m:t>𝜋</m:t>
                  </m:r>
                </m:e>
                <m:sup>
                  <m:r>
                    <a:rPr lang="en-US" altLang="zh-TW" sz="2800" b="0" i="1" kern="1200" smtClean="0">
                      <a:latin typeface="Cambria Math" panose="02040503050406030204" pitchFamily="18" charset="0"/>
                    </a:rPr>
                    <m:t>′</m:t>
                  </m:r>
                </m:sup>
              </m:sSup>
            </m:oMath>
          </a14:m>
          <a:r>
            <a:rPr lang="zh-TW" altLang="en-US" sz="2800" kern="1200" dirty="0"/>
            <a:t> </a:t>
          </a:r>
          <a:r>
            <a:rPr lang="en-US" altLang="zh-TW" sz="2800" kern="1200" dirty="0"/>
            <a:t>“better” than </a:t>
          </a: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endParaRPr lang="zh-TW" altLang="en-US" sz="2800" kern="1200" dirty="0"/>
        </a:p>
      </dsp:txBody>
      <dsp:txXfrm>
        <a:off x="862167" y="2899820"/>
        <a:ext cx="2901048" cy="13760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378E5-FA52-4347-BFC1-B0A2BB843CC5}">
      <dsp:nvSpPr>
        <dsp:cNvPr id="0" name=""/>
        <dsp:cNvSpPr/>
      </dsp:nvSpPr>
      <dsp:spPr>
        <a:xfrm>
          <a:off x="1792111" y="-251480"/>
          <a:ext cx="4302477" cy="4302477"/>
        </a:xfrm>
        <a:prstGeom prst="circularArrow">
          <a:avLst>
            <a:gd name="adj1" fmla="val 5689"/>
            <a:gd name="adj2" fmla="val 340510"/>
            <a:gd name="adj3" fmla="val 12385253"/>
            <a:gd name="adj4" fmla="val 18295915"/>
            <a:gd name="adj5" fmla="val 5908"/>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F3F71E5-EF69-4635-8AFD-B2675F923788}">
      <dsp:nvSpPr>
        <dsp:cNvPr id="0" name=""/>
        <dsp:cNvSpPr/>
      </dsp:nvSpPr>
      <dsp:spPr>
        <a:xfrm>
          <a:off x="2418382" y="993"/>
          <a:ext cx="3049934" cy="152496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r>
            <a:rPr lang="zh-TW" altLang="en-US" sz="2800" kern="1200" dirty="0"/>
            <a:t> </a:t>
          </a:r>
          <a:r>
            <a:rPr lang="en-US" altLang="zh-TW" sz="2800" kern="1200" dirty="0"/>
            <a:t>interacts with the environment</a:t>
          </a:r>
          <a:endParaRPr lang="zh-TW" altLang="en-US" sz="2800" kern="1200" dirty="0"/>
        </a:p>
      </dsp:txBody>
      <dsp:txXfrm>
        <a:off x="2492825" y="75436"/>
        <a:ext cx="2901048" cy="1376081"/>
      </dsp:txXfrm>
    </dsp:sp>
    <dsp:sp modelId="{E37FF648-F033-4003-89AB-3F57D2EE1847}">
      <dsp:nvSpPr>
        <dsp:cNvPr id="0" name=""/>
        <dsp:cNvSpPr/>
      </dsp:nvSpPr>
      <dsp:spPr>
        <a:xfrm>
          <a:off x="4049041" y="2825377"/>
          <a:ext cx="3049934" cy="1524967"/>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Learning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en-US" altLang="zh-TW" sz="2800" b="0" i="1" kern="1200" smtClean="0">
                      <a:latin typeface="Cambria Math" panose="02040503050406030204" pitchFamily="18" charset="0"/>
                    </a:rPr>
                    <m:t>𝑄</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r>
                    <a:rPr lang="en-US" altLang="zh-TW" sz="2800" b="0" i="1" kern="1200" smtClean="0">
                      <a:latin typeface="Cambria Math" panose="02040503050406030204" pitchFamily="18" charset="0"/>
                    </a:rPr>
                    <m:t>,</m:t>
                  </m:r>
                  <m:r>
                    <a:rPr lang="en-US" altLang="zh-TW" sz="2800" b="0" i="1" kern="1200" smtClean="0">
                      <a:latin typeface="Cambria Math" panose="02040503050406030204" pitchFamily="18" charset="0"/>
                    </a:rPr>
                    <m:t>𝑎</m:t>
                  </m:r>
                </m:e>
              </m:d>
              <m:r>
                <a:rPr lang="en-US" altLang="zh-TW" sz="2800" b="0" i="1" kern="1200" smtClean="0">
                  <a:latin typeface="Cambria Math" panose="02040503050406030204" pitchFamily="18" charset="0"/>
                </a:rPr>
                <m:t>, </m:t>
              </m:r>
              <m:sSup>
                <m:sSupPr>
                  <m:ctrlPr>
                    <a:rPr lang="en-US" altLang="zh-TW" sz="2800" i="1" kern="1200" smtClean="0">
                      <a:latin typeface="Cambria Math" panose="02040503050406030204" pitchFamily="18" charset="0"/>
                    </a:rPr>
                  </m:ctrlPr>
                </m:sSupPr>
                <m:e>
                  <m:r>
                    <a:rPr lang="en-US" altLang="zh-TW" sz="2800" i="1" kern="1200">
                      <a:latin typeface="Cambria Math" panose="02040503050406030204" pitchFamily="18" charset="0"/>
                    </a:rPr>
                    <m:t>𝑉</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e>
              </m:d>
            </m:oMath>
          </a14:m>
          <a:endParaRPr lang="zh-TW" altLang="en-US" sz="2800" kern="1200" dirty="0"/>
        </a:p>
      </dsp:txBody>
      <dsp:txXfrm>
        <a:off x="4123484" y="2899820"/>
        <a:ext cx="2901048" cy="1376081"/>
      </dsp:txXfrm>
    </dsp:sp>
    <dsp:sp modelId="{87975B9C-4FBF-49A6-B4AC-A7DC7B23F274}">
      <dsp:nvSpPr>
        <dsp:cNvPr id="0" name=""/>
        <dsp:cNvSpPr/>
      </dsp:nvSpPr>
      <dsp:spPr>
        <a:xfrm>
          <a:off x="787724" y="2825377"/>
          <a:ext cx="3049934" cy="1524967"/>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Update actor</a:t>
          </a:r>
          <a:r>
            <a:rPr lang="zh-TW" altLang="en-US" sz="2800" kern="1200" dirty="0"/>
            <a:t> </a:t>
          </a:r>
          <a:r>
            <a:rPr lang="en-US" altLang="zh-TW" sz="2800" kern="1200" dirty="0"/>
            <a:t>from </a:t>
          </a:r>
          <a14:m xmlns:a14="http://schemas.microsoft.com/office/drawing/2010/main">
            <m:oMath xmlns:m="http://schemas.openxmlformats.org/officeDocument/2006/math">
              <m:r>
                <a:rPr lang="zh-TW" altLang="en-US" sz="2800" i="1" kern="1200" smtClean="0">
                  <a:latin typeface="Cambria Math" panose="02040503050406030204" pitchFamily="18" charset="0"/>
                </a:rPr>
                <m:t>𝜋</m:t>
              </m:r>
              <m:r>
                <a:rPr lang="zh-TW" altLang="en-US" sz="2800" i="1" kern="1200" dirty="0" smtClean="0">
                  <a:latin typeface="Cambria Math" panose="02040503050406030204" pitchFamily="18" charset="0"/>
                </a:rPr>
                <m:t>→</m:t>
              </m:r>
              <m:r>
                <a:rPr lang="zh-TW" altLang="en-US" sz="2800" i="1" kern="1200" smtClean="0">
                  <a:latin typeface="Cambria Math" panose="02040503050406030204" pitchFamily="18" charset="0"/>
                </a:rPr>
                <m:t>𝜋</m:t>
              </m:r>
              <m:r>
                <a:rPr lang="en-US" altLang="zh-TW" sz="2800" i="1" kern="1200" smtClean="0">
                  <a:latin typeface="Cambria Math" panose="02040503050406030204" pitchFamily="18" charset="0"/>
                </a:rPr>
                <m:t>’</m:t>
              </m:r>
            </m:oMath>
          </a14:m>
          <a:r>
            <a:rPr lang="zh-TW" altLang="en-US" sz="2800" kern="1200" dirty="0"/>
            <a:t> </a:t>
          </a:r>
          <a:r>
            <a:rPr lang="en-US" altLang="zh-TW" sz="2800" kern="1200" dirty="0"/>
            <a:t>based on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en-US" altLang="zh-TW" sz="2800" b="0" i="1" kern="1200" smtClean="0">
                      <a:latin typeface="Cambria Math" panose="02040503050406030204" pitchFamily="18" charset="0"/>
                    </a:rPr>
                    <m:t>𝑄</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r>
                    <a:rPr lang="en-US" altLang="zh-TW" sz="2800" b="0" i="1" kern="1200" smtClean="0">
                      <a:latin typeface="Cambria Math" panose="02040503050406030204" pitchFamily="18" charset="0"/>
                    </a:rPr>
                    <m:t>,</m:t>
                  </m:r>
                  <m:r>
                    <a:rPr lang="en-US" altLang="zh-TW" sz="2800" b="0" i="1" kern="1200" smtClean="0">
                      <a:latin typeface="Cambria Math" panose="02040503050406030204" pitchFamily="18" charset="0"/>
                    </a:rPr>
                    <m:t>𝑎</m:t>
                  </m:r>
                </m:e>
              </m:d>
              <m:r>
                <a:rPr lang="en-US" altLang="zh-TW" sz="2800" b="0" i="1" kern="1200" smtClean="0">
                  <a:latin typeface="Cambria Math" panose="02040503050406030204" pitchFamily="18" charset="0"/>
                </a:rPr>
                <m:t>, </m:t>
              </m:r>
              <m:sSup>
                <m:sSupPr>
                  <m:ctrlPr>
                    <a:rPr lang="en-US" altLang="zh-TW" sz="2800" i="1" kern="1200" smtClean="0">
                      <a:latin typeface="Cambria Math" panose="02040503050406030204" pitchFamily="18" charset="0"/>
                    </a:rPr>
                  </m:ctrlPr>
                </m:sSupPr>
                <m:e>
                  <m:r>
                    <a:rPr lang="en-US" altLang="zh-TW" sz="2800" i="1" kern="1200">
                      <a:latin typeface="Cambria Math" panose="02040503050406030204" pitchFamily="18" charset="0"/>
                    </a:rPr>
                    <m:t>𝑉</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e>
              </m:d>
            </m:oMath>
          </a14:m>
          <a:endParaRPr lang="zh-TW" altLang="en-US" sz="2800" kern="1200" dirty="0"/>
        </a:p>
      </dsp:txBody>
      <dsp:txXfrm>
        <a:off x="862167" y="2899820"/>
        <a:ext cx="2901048" cy="13760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F47BD-D5B5-401F-AC91-0F327B96BE6A}" type="datetimeFigureOut">
              <a:rPr lang="zh-TW" altLang="en-US" smtClean="0"/>
              <a:t>2025/2/3</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03D5AB-7609-4D47-9461-82249A8F29D7}" type="slidenum">
              <a:rPr lang="zh-TW" altLang="en-US" smtClean="0"/>
              <a:t>‹#›</a:t>
            </a:fld>
            <a:endParaRPr lang="zh-TW" altLang="en-US"/>
          </a:p>
        </p:txBody>
      </p:sp>
    </p:spTree>
    <p:extLst>
      <p:ext uri="{BB962C8B-B14F-4D97-AF65-F5344CB8AC3E}">
        <p14:creationId xmlns:p14="http://schemas.microsoft.com/office/powerpoint/2010/main" val="4164632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t>Introduction of Reinforcement Learning </a:t>
            </a:r>
            <a:r>
              <a:rPr lang="zh-TW" altLang="en-US" dirty="0"/>
              <a:t>强化学习简介</a:t>
            </a:r>
          </a:p>
          <a:p>
            <a:endParaRPr lang="zh-TW" altLang="en-US" dirty="0"/>
          </a:p>
          <a:p>
            <a:r>
              <a:rPr lang="en" altLang="zh-TW" dirty="0"/>
              <a:t>Scratching the surface </a:t>
            </a:r>
            <a:r>
              <a:rPr lang="zh-TW" altLang="en-US" dirty="0"/>
              <a:t>浅显易懂</a:t>
            </a:r>
            <a:r>
              <a:rPr lang="zh-CN" altLang="en-US" dirty="0"/>
              <a:t>，学一些皮毛</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1</a:t>
            </a:fld>
            <a:endParaRPr lang="zh-TW" altLang="en-US"/>
          </a:p>
        </p:txBody>
      </p:sp>
    </p:spTree>
    <p:extLst>
      <p:ext uri="{BB962C8B-B14F-4D97-AF65-F5344CB8AC3E}">
        <p14:creationId xmlns:p14="http://schemas.microsoft.com/office/powerpoint/2010/main" val="3030311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By this approach, we can generate a lot of dialogues. </a:t>
            </a:r>
            <a:r>
              <a:rPr kumimoji="1" lang="zh-CN" altLang="en-US" dirty="0"/>
              <a:t>通过这种方法，我们可以生成大量对话。</a:t>
            </a:r>
          </a:p>
          <a:p>
            <a:r>
              <a:rPr kumimoji="1" lang="en" altLang="zh-CN" dirty="0"/>
              <a:t>Use some pre-defined rules to evaluate the goodness of a dialogue </a:t>
            </a:r>
            <a:r>
              <a:rPr kumimoji="1" lang="zh-CN" altLang="en-US" dirty="0"/>
              <a:t>使用一些预定义的规则来评估对话的好坏</a:t>
            </a:r>
          </a:p>
          <a:p>
            <a:endParaRPr kumimoji="1" lang="zh-CN" altLang="en-US" dirty="0"/>
          </a:p>
        </p:txBody>
      </p:sp>
      <p:sp>
        <p:nvSpPr>
          <p:cNvPr id="4" name="灯片编号占位符 3"/>
          <p:cNvSpPr>
            <a:spLocks noGrp="1"/>
          </p:cNvSpPr>
          <p:nvPr>
            <p:ph type="sldNum" sz="quarter" idx="5"/>
          </p:nvPr>
        </p:nvSpPr>
        <p:spPr/>
        <p:txBody>
          <a:bodyPr/>
          <a:lstStyle/>
          <a:p>
            <a:fld id="{A603D5AB-7609-4D47-9461-82249A8F29D7}" type="slidenum">
              <a:rPr lang="zh-TW" altLang="en-US" smtClean="0"/>
              <a:t>12</a:t>
            </a:fld>
            <a:endParaRPr lang="zh-TW" altLang="en-US"/>
          </a:p>
        </p:txBody>
      </p:sp>
    </p:spTree>
    <p:extLst>
      <p:ext uri="{BB962C8B-B14F-4D97-AF65-F5344CB8AC3E}">
        <p14:creationId xmlns:p14="http://schemas.microsoft.com/office/powerpoint/2010/main" val="365773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8893481-9538-44C6-A910-B58F9FEA8431}" type="slidenum">
              <a:rPr lang="zh-TW" altLang="en-US" smtClean="0"/>
              <a:t>13</a:t>
            </a:fld>
            <a:endParaRPr lang="zh-TW" altLang="en-US"/>
          </a:p>
        </p:txBody>
      </p:sp>
    </p:spTree>
    <p:extLst>
      <p:ext uri="{BB962C8B-B14F-4D97-AF65-F5344CB8AC3E}">
        <p14:creationId xmlns:p14="http://schemas.microsoft.com/office/powerpoint/2010/main" val="3630634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t>Properties of Reinforcement Learning </a:t>
            </a:r>
            <a:r>
              <a:rPr lang="zh-TW" altLang="en-US" dirty="0"/>
              <a:t>强化学习的特性</a:t>
            </a:r>
          </a:p>
          <a:p>
            <a:r>
              <a:rPr lang="en" altLang="zh-TW" dirty="0"/>
              <a:t>Exploration </a:t>
            </a:r>
            <a:r>
              <a:rPr lang="zh-TW" altLang="en-US" dirty="0"/>
              <a:t>探索</a:t>
            </a: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20</a:t>
            </a:fld>
            <a:endParaRPr lang="zh-TW" altLang="en-US"/>
          </a:p>
        </p:txBody>
      </p:sp>
    </p:spTree>
    <p:extLst>
      <p:ext uri="{BB962C8B-B14F-4D97-AF65-F5344CB8AC3E}">
        <p14:creationId xmlns:p14="http://schemas.microsoft.com/office/powerpoint/2010/main" val="1313421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马尔可夫决策过程 </a:t>
            </a:r>
            <a:r>
              <a:rPr lang="en-US" altLang="zh-TW" dirty="0"/>
              <a:t>(</a:t>
            </a:r>
            <a:r>
              <a:rPr lang="en" altLang="zh-TW" dirty="0"/>
              <a:t>Markov decision process)</a:t>
            </a:r>
          </a:p>
          <a:p>
            <a:endParaRPr lang="en" altLang="zh-TW" dirty="0"/>
          </a:p>
          <a:p>
            <a:r>
              <a:rPr lang="en" altLang="zh-TW" dirty="0"/>
              <a:t>Deep Q Network (DQN)</a:t>
            </a:r>
            <a:r>
              <a:rPr lang="zh-TW" altLang="en-US" dirty="0"/>
              <a:t>算法</a:t>
            </a:r>
          </a:p>
          <a:p>
            <a:endParaRPr lang="zh-TW" altLang="en-US" dirty="0"/>
          </a:p>
          <a:p>
            <a:r>
              <a:rPr lang="en" altLang="zh-TW" dirty="0"/>
              <a:t>A3C (Asynchronous Advantage Actor-Critic)</a:t>
            </a:r>
          </a:p>
          <a:p>
            <a:endParaRPr lang="en" altLang="zh-TW" dirty="0"/>
          </a:p>
          <a:p>
            <a:r>
              <a:rPr lang="en" altLang="zh-TW" dirty="0"/>
              <a:t>Actor </a:t>
            </a:r>
            <a:r>
              <a:rPr lang="zh-TW" altLang="en-US" dirty="0"/>
              <a:t>演员</a:t>
            </a:r>
          </a:p>
          <a:p>
            <a:r>
              <a:rPr lang="en" altLang="zh-TW" dirty="0"/>
              <a:t>Critic </a:t>
            </a:r>
            <a:r>
              <a:rPr lang="zh-TW" altLang="en-US"/>
              <a:t>评论家</a:t>
            </a:r>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21</a:t>
            </a:fld>
            <a:endParaRPr lang="zh-TW" altLang="en-US"/>
          </a:p>
        </p:txBody>
      </p:sp>
    </p:spTree>
    <p:extLst>
      <p:ext uri="{BB962C8B-B14F-4D97-AF65-F5344CB8AC3E}">
        <p14:creationId xmlns:p14="http://schemas.microsoft.com/office/powerpoint/2010/main" val="2512689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03D5AB-7609-4D47-9461-82249A8F29D7}" type="slidenum">
              <a:rPr lang="zh-TW" altLang="en-US" smtClean="0"/>
              <a:t>22</a:t>
            </a:fld>
            <a:endParaRPr lang="zh-TW" altLang="en-US"/>
          </a:p>
        </p:txBody>
      </p:sp>
    </p:spTree>
    <p:extLst>
      <p:ext uri="{BB962C8B-B14F-4D97-AF65-F5344CB8AC3E}">
        <p14:creationId xmlns:p14="http://schemas.microsoft.com/office/powerpoint/2010/main" val="679250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23</a:t>
            </a:fld>
            <a:endParaRPr lang="zh-TW" altLang="en-US"/>
          </a:p>
        </p:txBody>
      </p:sp>
    </p:spTree>
    <p:extLst>
      <p:ext uri="{BB962C8B-B14F-4D97-AF65-F5344CB8AC3E}">
        <p14:creationId xmlns:p14="http://schemas.microsoft.com/office/powerpoint/2010/main" val="2673527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Taking the action with the highest score</a:t>
            </a:r>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24</a:t>
            </a:fld>
            <a:endParaRPr lang="zh-TW" altLang="en-US"/>
          </a:p>
        </p:txBody>
      </p:sp>
    </p:spTree>
    <p:extLst>
      <p:ext uri="{BB962C8B-B14F-4D97-AF65-F5344CB8AC3E}">
        <p14:creationId xmlns:p14="http://schemas.microsoft.com/office/powerpoint/2010/main" val="2017357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25</a:t>
            </a:fld>
            <a:endParaRPr lang="zh-TW" altLang="en-US"/>
          </a:p>
        </p:txBody>
      </p:sp>
    </p:spTree>
    <p:extLst>
      <p:ext uri="{BB962C8B-B14F-4D97-AF65-F5344CB8AC3E}">
        <p14:creationId xmlns:p14="http://schemas.microsoft.com/office/powerpoint/2010/main" val="4092481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28</a:t>
            </a:fld>
            <a:endParaRPr lang="zh-TW" altLang="en-US"/>
          </a:p>
        </p:txBody>
      </p:sp>
    </p:spTree>
    <p:extLst>
      <p:ext uri="{BB962C8B-B14F-4D97-AF65-F5344CB8AC3E}">
        <p14:creationId xmlns:p14="http://schemas.microsoft.com/office/powerpoint/2010/main" val="2725984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Why don’t we multiple P anymore</a:t>
            </a:r>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29</a:t>
            </a:fld>
            <a:endParaRPr lang="zh-TW" altLang="en-US"/>
          </a:p>
        </p:txBody>
      </p:sp>
    </p:spTree>
    <p:extLst>
      <p:ext uri="{BB962C8B-B14F-4D97-AF65-F5344CB8AC3E}">
        <p14:creationId xmlns:p14="http://schemas.microsoft.com/office/powerpoint/2010/main" val="297770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https://deepmind.com/research/dqn/</a:t>
            </a:r>
          </a:p>
        </p:txBody>
      </p:sp>
      <p:sp>
        <p:nvSpPr>
          <p:cNvPr id="4" name="投影片編號版面配置區 3"/>
          <p:cNvSpPr>
            <a:spLocks noGrp="1"/>
          </p:cNvSpPr>
          <p:nvPr>
            <p:ph type="sldNum" sz="quarter" idx="10"/>
          </p:nvPr>
        </p:nvSpPr>
        <p:spPr/>
        <p:txBody>
          <a:bodyPr/>
          <a:lstStyle/>
          <a:p>
            <a:fld id="{29660063-B929-41F2-B61A-2D9B6A5DDE04}" type="slidenum">
              <a:rPr lang="zh-TW" altLang="en-US" smtClean="0"/>
              <a:t>2</a:t>
            </a:fld>
            <a:endParaRPr lang="zh-TW" altLang="en-US"/>
          </a:p>
        </p:txBody>
      </p:sp>
    </p:spTree>
    <p:extLst>
      <p:ext uri="{BB962C8B-B14F-4D97-AF65-F5344CB8AC3E}">
        <p14:creationId xmlns:p14="http://schemas.microsoft.com/office/powerpoint/2010/main" val="3995973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30</a:t>
            </a:fld>
            <a:endParaRPr lang="zh-TW" altLang="en-US"/>
          </a:p>
        </p:txBody>
      </p:sp>
    </p:spTree>
    <p:extLst>
      <p:ext uri="{BB962C8B-B14F-4D97-AF65-F5344CB8AC3E}">
        <p14:creationId xmlns:p14="http://schemas.microsoft.com/office/powerpoint/2010/main" val="2012404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Gradient Ascent </a:t>
            </a:r>
            <a:r>
              <a:rPr kumimoji="1" lang="zh-CN" altLang="en-US" dirty="0"/>
              <a:t>梯度上升</a:t>
            </a:r>
          </a:p>
          <a:p>
            <a:endParaRPr kumimoji="1" lang="zh-CN" altLang="en-US" dirty="0"/>
          </a:p>
        </p:txBody>
      </p:sp>
      <p:sp>
        <p:nvSpPr>
          <p:cNvPr id="4" name="灯片编号占位符 3"/>
          <p:cNvSpPr>
            <a:spLocks noGrp="1"/>
          </p:cNvSpPr>
          <p:nvPr>
            <p:ph type="sldNum" sz="quarter" idx="5"/>
          </p:nvPr>
        </p:nvSpPr>
        <p:spPr/>
        <p:txBody>
          <a:bodyPr/>
          <a:lstStyle/>
          <a:p>
            <a:fld id="{A603D5AB-7609-4D47-9461-82249A8F29D7}" type="slidenum">
              <a:rPr lang="zh-TW" altLang="en-US" smtClean="0"/>
              <a:t>31</a:t>
            </a:fld>
            <a:endParaRPr lang="zh-TW" altLang="en-US"/>
          </a:p>
        </p:txBody>
      </p:sp>
    </p:spTree>
    <p:extLst>
      <p:ext uri="{BB962C8B-B14F-4D97-AF65-F5344CB8AC3E}">
        <p14:creationId xmlns:p14="http://schemas.microsoft.com/office/powerpoint/2010/main" val="2659441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Double Q</a:t>
            </a:r>
          </a:p>
          <a:p>
            <a:r>
              <a:rPr lang="en-US" altLang="zh-TW" dirty="0"/>
              <a:t>Duel Q</a:t>
            </a:r>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40</a:t>
            </a:fld>
            <a:endParaRPr lang="zh-TW" altLang="en-US"/>
          </a:p>
        </p:txBody>
      </p:sp>
    </p:spTree>
    <p:extLst>
      <p:ext uri="{BB962C8B-B14F-4D97-AF65-F5344CB8AC3E}">
        <p14:creationId xmlns:p14="http://schemas.microsoft.com/office/powerpoint/2010/main" val="344523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41</a:t>
            </a:fld>
            <a:endParaRPr lang="zh-TW" altLang="en-US"/>
          </a:p>
        </p:txBody>
      </p:sp>
    </p:spTree>
    <p:extLst>
      <p:ext uri="{BB962C8B-B14F-4D97-AF65-F5344CB8AC3E}">
        <p14:creationId xmlns:p14="http://schemas.microsoft.com/office/powerpoint/2010/main" val="995904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(Lots of aliens to be killed,  and the shields still exist)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42</a:t>
            </a:fld>
            <a:endParaRPr lang="zh-TW" altLang="en-US"/>
          </a:p>
        </p:txBody>
      </p:sp>
    </p:spTree>
    <p:extLst>
      <p:ext uri="{BB962C8B-B14F-4D97-AF65-F5344CB8AC3E}">
        <p14:creationId xmlns:p14="http://schemas.microsoft.com/office/powerpoint/2010/main" val="393425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http://combiboilersleeds.com/picaso/critics/critics-4.html</a:t>
            </a:r>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43</a:t>
            </a:fld>
            <a:endParaRPr lang="zh-TW" altLang="en-US"/>
          </a:p>
        </p:txBody>
      </p:sp>
    </p:spTree>
    <p:extLst>
      <p:ext uri="{BB962C8B-B14F-4D97-AF65-F5344CB8AC3E}">
        <p14:creationId xmlns:p14="http://schemas.microsoft.com/office/powerpoint/2010/main" val="1689644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The next most obvious advantage of TD methods over Monte Carlo methods is</a:t>
            </a:r>
          </a:p>
          <a:p>
            <a:r>
              <a:rPr lang="en-US" altLang="zh-TW" sz="1200" b="0" i="0" u="none" strike="noStrike" kern="1200" baseline="0" dirty="0">
                <a:solidFill>
                  <a:schemeClr val="tx1"/>
                </a:solidFill>
                <a:latin typeface="+mn-lt"/>
                <a:ea typeface="+mn-ea"/>
                <a:cs typeface="+mn-cs"/>
              </a:rPr>
              <a:t>that they are naturally implemented in an on-line, fully incremental fashion. With</a:t>
            </a:r>
          </a:p>
          <a:p>
            <a:r>
              <a:rPr lang="en-US" altLang="zh-TW" sz="1200" b="0" i="0" u="none" strike="noStrike" kern="1200" baseline="0" dirty="0">
                <a:solidFill>
                  <a:schemeClr val="tx1"/>
                </a:solidFill>
                <a:latin typeface="+mn-lt"/>
                <a:ea typeface="+mn-ea"/>
                <a:cs typeface="+mn-cs"/>
              </a:rPr>
              <a:t>Monte Carlo methods one must wait until the end of an episode, because only then</a:t>
            </a:r>
          </a:p>
          <a:p>
            <a:r>
              <a:rPr lang="en-US" altLang="zh-TW" sz="1200" b="0" i="0" u="none" strike="noStrike" kern="1200" baseline="0" dirty="0">
                <a:solidFill>
                  <a:schemeClr val="tx1"/>
                </a:solidFill>
                <a:latin typeface="+mn-lt"/>
                <a:ea typeface="+mn-ea"/>
                <a:cs typeface="+mn-cs"/>
              </a:rPr>
              <a:t>is the return known, whereas with TD methods one need wait only one time step.</a:t>
            </a:r>
          </a:p>
          <a:p>
            <a:r>
              <a:rPr lang="en-US" altLang="zh-TW" sz="1200" b="0" i="0" u="none" strike="noStrike" kern="1200" baseline="0" dirty="0">
                <a:solidFill>
                  <a:schemeClr val="tx1"/>
                </a:solidFill>
                <a:latin typeface="+mn-lt"/>
                <a:ea typeface="+mn-ea"/>
                <a:cs typeface="+mn-cs"/>
              </a:rPr>
              <a:t>Surprisingly often this turns out to be a critical consideration Other applications are continuing tasks and have no episodes at all.</a:t>
            </a:r>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45</a:t>
            </a:fld>
            <a:endParaRPr lang="zh-TW" altLang="en-US"/>
          </a:p>
        </p:txBody>
      </p:sp>
    </p:spTree>
    <p:extLst>
      <p:ext uri="{BB962C8B-B14F-4D97-AF65-F5344CB8AC3E}">
        <p14:creationId xmlns:p14="http://schemas.microsoft.com/office/powerpoint/2010/main" val="3539864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47</a:t>
            </a:fld>
            <a:endParaRPr lang="zh-TW" altLang="en-US"/>
          </a:p>
        </p:txBody>
      </p:sp>
    </p:spTree>
    <p:extLst>
      <p:ext uri="{BB962C8B-B14F-4D97-AF65-F5344CB8AC3E}">
        <p14:creationId xmlns:p14="http://schemas.microsoft.com/office/powerpoint/2010/main" val="3424968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Add some noise</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49</a:t>
            </a:fld>
            <a:endParaRPr lang="zh-TW" altLang="en-US"/>
          </a:p>
        </p:txBody>
      </p:sp>
    </p:spTree>
    <p:extLst>
      <p:ext uri="{BB962C8B-B14F-4D97-AF65-F5344CB8AC3E}">
        <p14:creationId xmlns:p14="http://schemas.microsoft.com/office/powerpoint/2010/main" val="393219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Critically, the agent uses the value estimate (the critic) to update the policy (the actor) more intelligently than traditional policy gradient methods.</a:t>
            </a:r>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51</a:t>
            </a:fld>
            <a:endParaRPr lang="zh-TW" altLang="en-US"/>
          </a:p>
        </p:txBody>
      </p:sp>
    </p:spTree>
    <p:extLst>
      <p:ext uri="{BB962C8B-B14F-4D97-AF65-F5344CB8AC3E}">
        <p14:creationId xmlns:p14="http://schemas.microsoft.com/office/powerpoint/2010/main" val="228534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John Schulman:</a:t>
            </a:r>
            <a:r>
              <a:rPr lang="zh-TW" altLang="en-US" sz="1200" dirty="0"/>
              <a:t> </a:t>
            </a:r>
            <a:r>
              <a:rPr lang="en-US" altLang="zh-TW" sz="1200" dirty="0"/>
              <a:t>open</a:t>
            </a:r>
            <a:r>
              <a:rPr lang="zh-TW" altLang="en-US" sz="1200" dirty="0"/>
              <a:t> </a:t>
            </a:r>
            <a:r>
              <a:rPr lang="en-US" altLang="zh-TW" sz="1200" dirty="0"/>
              <a:t>AI</a:t>
            </a:r>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3</a:t>
            </a:fld>
            <a:endParaRPr lang="zh-TW" altLang="en-US"/>
          </a:p>
        </p:txBody>
      </p:sp>
    </p:spTree>
    <p:extLst>
      <p:ext uri="{BB962C8B-B14F-4D97-AF65-F5344CB8AC3E}">
        <p14:creationId xmlns:p14="http://schemas.microsoft.com/office/powerpoint/2010/main" val="3602582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李思叡</a:t>
            </a:r>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54</a:t>
            </a:fld>
            <a:endParaRPr lang="zh-TW" altLang="en-US"/>
          </a:p>
        </p:txBody>
      </p:sp>
    </p:spTree>
    <p:extLst>
      <p:ext uri="{BB962C8B-B14F-4D97-AF65-F5344CB8AC3E}">
        <p14:creationId xmlns:p14="http://schemas.microsoft.com/office/powerpoint/2010/main" val="1717095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Alpha Go: policy-based + value-based + model-based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57</a:t>
            </a:fld>
            <a:endParaRPr lang="zh-TW" altLang="en-US"/>
          </a:p>
        </p:txBody>
      </p:sp>
    </p:spTree>
    <p:extLst>
      <p:ext uri="{BB962C8B-B14F-4D97-AF65-F5344CB8AC3E}">
        <p14:creationId xmlns:p14="http://schemas.microsoft.com/office/powerpoint/2010/main" val="3939581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Scenario of Reinforcement Learning </a:t>
            </a:r>
            <a:r>
              <a:rPr kumimoji="1" lang="zh-CN" altLang="en-US" dirty="0"/>
              <a:t>强化学习的场景</a:t>
            </a:r>
          </a:p>
          <a:p>
            <a:r>
              <a:rPr kumimoji="1" lang="en" altLang="zh-CN" dirty="0"/>
              <a:t>Observation </a:t>
            </a:r>
            <a:r>
              <a:rPr kumimoji="1" lang="zh-CN" altLang="en-US" dirty="0"/>
              <a:t>观察</a:t>
            </a:r>
          </a:p>
          <a:p>
            <a:r>
              <a:rPr kumimoji="1" lang="en" altLang="zh-CN" dirty="0"/>
              <a:t>Reward </a:t>
            </a:r>
            <a:r>
              <a:rPr kumimoji="1" lang="zh-CN" altLang="en-US" dirty="0"/>
              <a:t>报酬</a:t>
            </a:r>
          </a:p>
          <a:p>
            <a:endParaRPr kumimoji="1" lang="zh-CN" altLang="en-US" dirty="0"/>
          </a:p>
        </p:txBody>
      </p:sp>
      <p:sp>
        <p:nvSpPr>
          <p:cNvPr id="4" name="灯片编号占位符 3"/>
          <p:cNvSpPr>
            <a:spLocks noGrp="1"/>
          </p:cNvSpPr>
          <p:nvPr>
            <p:ph type="sldNum" sz="quarter" idx="5"/>
          </p:nvPr>
        </p:nvSpPr>
        <p:spPr/>
        <p:txBody>
          <a:bodyPr/>
          <a:lstStyle/>
          <a:p>
            <a:fld id="{A603D5AB-7609-4D47-9461-82249A8F29D7}" type="slidenum">
              <a:rPr lang="zh-TW" altLang="en-US" smtClean="0"/>
              <a:t>4</a:t>
            </a:fld>
            <a:endParaRPr lang="zh-TW" altLang="en-US"/>
          </a:p>
        </p:txBody>
      </p:sp>
    </p:spTree>
    <p:extLst>
      <p:ext uri="{BB962C8B-B14F-4D97-AF65-F5344CB8AC3E}">
        <p14:creationId xmlns:p14="http://schemas.microsoft.com/office/powerpoint/2010/main" val="279720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Agent learns to take actions maximizing expected reward. </a:t>
            </a:r>
            <a:r>
              <a:rPr kumimoji="1" lang="zh-CN" altLang="en-US" dirty="0"/>
              <a:t>代理学习采取行动来最大化预期回报。</a:t>
            </a:r>
          </a:p>
          <a:p>
            <a:endParaRPr kumimoji="1" lang="zh-CN" altLang="en-US" dirty="0"/>
          </a:p>
        </p:txBody>
      </p:sp>
      <p:sp>
        <p:nvSpPr>
          <p:cNvPr id="4" name="灯片编号占位符 3"/>
          <p:cNvSpPr>
            <a:spLocks noGrp="1"/>
          </p:cNvSpPr>
          <p:nvPr>
            <p:ph type="sldNum" sz="quarter" idx="5"/>
          </p:nvPr>
        </p:nvSpPr>
        <p:spPr/>
        <p:txBody>
          <a:bodyPr/>
          <a:lstStyle/>
          <a:p>
            <a:fld id="{A603D5AB-7609-4D47-9461-82249A8F29D7}" type="slidenum">
              <a:rPr lang="zh-TW" altLang="en-US" smtClean="0"/>
              <a:t>5</a:t>
            </a:fld>
            <a:endParaRPr lang="zh-TW" altLang="en-US"/>
          </a:p>
        </p:txBody>
      </p:sp>
    </p:spTree>
    <p:extLst>
      <p:ext uri="{BB962C8B-B14F-4D97-AF65-F5344CB8AC3E}">
        <p14:creationId xmlns:p14="http://schemas.microsoft.com/office/powerpoint/2010/main" val="2170100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Actor/Policy </a:t>
            </a:r>
            <a:r>
              <a:rPr kumimoji="1" lang="zh-CN" altLang="en-US" dirty="0"/>
              <a:t>参与者</a:t>
            </a:r>
            <a:r>
              <a:rPr kumimoji="1" lang="en-US" altLang="zh-CN" dirty="0"/>
              <a:t>/</a:t>
            </a:r>
            <a:r>
              <a:rPr kumimoji="1" lang="zh-CN" altLang="en-US" dirty="0"/>
              <a:t>政策</a:t>
            </a:r>
          </a:p>
          <a:p>
            <a:endParaRPr kumimoji="1" lang="zh-CN" altLang="en-US" dirty="0"/>
          </a:p>
        </p:txBody>
      </p:sp>
      <p:sp>
        <p:nvSpPr>
          <p:cNvPr id="4" name="灯片编号占位符 3"/>
          <p:cNvSpPr>
            <a:spLocks noGrp="1"/>
          </p:cNvSpPr>
          <p:nvPr>
            <p:ph type="sldNum" sz="quarter" idx="5"/>
          </p:nvPr>
        </p:nvSpPr>
        <p:spPr/>
        <p:txBody>
          <a:bodyPr/>
          <a:lstStyle/>
          <a:p>
            <a:fld id="{A603D5AB-7609-4D47-9461-82249A8F29D7}" type="slidenum">
              <a:rPr lang="zh-TW" altLang="en-US" smtClean="0"/>
              <a:t>6</a:t>
            </a:fld>
            <a:endParaRPr lang="zh-TW" altLang="en-US"/>
          </a:p>
        </p:txBody>
      </p:sp>
    </p:spTree>
    <p:extLst>
      <p:ext uri="{BB962C8B-B14F-4D97-AF65-F5344CB8AC3E}">
        <p14:creationId xmlns:p14="http://schemas.microsoft.com/office/powerpoint/2010/main" val="180130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5400" dirty="0"/>
              <a:t>Supervised</a:t>
            </a:r>
            <a:r>
              <a:rPr lang="zh-CN" altLang="en-US" sz="5400" dirty="0"/>
              <a:t> 学习下围棋的过程就是告诉机器当你看到什么残势的时候下一步下在哪里，但是有时候人或者棋谱也不知道下一步要下在哪里，所以告诉机器下一步下在哪里不一定是最好的，只有等到下完围棋决定输赢的时候才知道每一步是否下对，为了解决这个问题，就需要强化学习</a:t>
            </a:r>
            <a:endParaRPr lang="en-US" altLang="zh-TW" sz="2800" dirty="0"/>
          </a:p>
          <a:p>
            <a:endParaRPr lang="zh-TW" altLang="en-US" dirty="0"/>
          </a:p>
        </p:txBody>
      </p:sp>
      <p:sp>
        <p:nvSpPr>
          <p:cNvPr id="4" name="投影片編號版面配置區 3"/>
          <p:cNvSpPr>
            <a:spLocks noGrp="1"/>
          </p:cNvSpPr>
          <p:nvPr>
            <p:ph type="sldNum" sz="quarter" idx="10"/>
          </p:nvPr>
        </p:nvSpPr>
        <p:spPr/>
        <p:txBody>
          <a:bodyPr/>
          <a:lstStyle/>
          <a:p>
            <a:fld id="{38893481-9538-44C6-A910-B58F9FEA8431}" type="slidenum">
              <a:rPr lang="zh-TW" altLang="en-US" smtClean="0"/>
              <a:t>9</a:t>
            </a:fld>
            <a:endParaRPr lang="zh-TW" altLang="en-US"/>
          </a:p>
        </p:txBody>
      </p:sp>
    </p:spTree>
    <p:extLst>
      <p:ext uri="{BB962C8B-B14F-4D97-AF65-F5344CB8AC3E}">
        <p14:creationId xmlns:p14="http://schemas.microsoft.com/office/powerpoint/2010/main" val="1003063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t>Consider that you have a non-differentiable objective function </a:t>
            </a:r>
            <a:r>
              <a:rPr lang="zh-TW" altLang="en-US" dirty="0"/>
              <a:t>假设你有一个不可微的目标函数</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t>This is cost! </a:t>
            </a:r>
            <a:r>
              <a:rPr lang="zh-TW" altLang="en-US" dirty="0"/>
              <a:t>这就是成本！</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t>Ignore multiple turns here </a:t>
            </a:r>
            <a:r>
              <a:rPr lang="zh-TW" altLang="en-US" dirty="0"/>
              <a:t>此处忽略多个转弯</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2713A59F-5AE1-44B8-B093-9D591AA514EC}" type="slidenum">
              <a:rPr lang="zh-TW" altLang="en-US" smtClean="0"/>
              <a:t>10</a:t>
            </a:fld>
            <a:endParaRPr lang="zh-TW" altLang="en-US"/>
          </a:p>
        </p:txBody>
      </p:sp>
    </p:spTree>
    <p:extLst>
      <p:ext uri="{BB962C8B-B14F-4D97-AF65-F5344CB8AC3E}">
        <p14:creationId xmlns:p14="http://schemas.microsoft.com/office/powerpoint/2010/main" val="495233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sometimes generate good dialogue, sometimes bad </a:t>
            </a:r>
            <a:r>
              <a:rPr kumimoji="1" lang="zh-CN" altLang="en-US" dirty="0"/>
              <a:t>有时会产生好的对话，有时会产生坏的对话</a:t>
            </a:r>
          </a:p>
        </p:txBody>
      </p:sp>
      <p:sp>
        <p:nvSpPr>
          <p:cNvPr id="4" name="灯片编号占位符 3"/>
          <p:cNvSpPr>
            <a:spLocks noGrp="1"/>
          </p:cNvSpPr>
          <p:nvPr>
            <p:ph type="sldNum" sz="quarter" idx="5"/>
          </p:nvPr>
        </p:nvSpPr>
        <p:spPr/>
        <p:txBody>
          <a:bodyPr/>
          <a:lstStyle/>
          <a:p>
            <a:fld id="{A603D5AB-7609-4D47-9461-82249A8F29D7}" type="slidenum">
              <a:rPr lang="zh-TW" altLang="en-US" smtClean="0"/>
              <a:t>11</a:t>
            </a:fld>
            <a:endParaRPr lang="zh-TW" altLang="en-US"/>
          </a:p>
        </p:txBody>
      </p:sp>
    </p:spTree>
    <p:extLst>
      <p:ext uri="{BB962C8B-B14F-4D97-AF65-F5344CB8AC3E}">
        <p14:creationId xmlns:p14="http://schemas.microsoft.com/office/powerpoint/2010/main" val="2665627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501ED75-B8F3-4970-ADEB-65A0997EEDFF}" type="datetimeFigureOut">
              <a:rPr lang="zh-TW" altLang="en-US" smtClean="0"/>
              <a:t>2025/2/3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4036645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501ED75-B8F3-4970-ADEB-65A0997EEDFF}" type="datetimeFigureOut">
              <a:rPr lang="zh-TW" altLang="en-US" smtClean="0"/>
              <a:t>2025/2/3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86764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501ED75-B8F3-4970-ADEB-65A0997EEDFF}" type="datetimeFigureOut">
              <a:rPr lang="zh-TW" altLang="en-US" smtClean="0"/>
              <a:t>2025/2/3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1983033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501ED75-B8F3-4970-ADEB-65A0997EEDFF}" type="datetimeFigureOut">
              <a:rPr lang="zh-TW" altLang="en-US" smtClean="0"/>
              <a:t>2025/2/3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205273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501ED75-B8F3-4970-ADEB-65A0997EEDFF}" type="datetimeFigureOut">
              <a:rPr lang="zh-TW" altLang="en-US" smtClean="0"/>
              <a:t>2025/2/3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401639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501ED75-B8F3-4970-ADEB-65A0997EEDFF}" type="datetimeFigureOut">
              <a:rPr lang="zh-TW" altLang="en-US" smtClean="0"/>
              <a:t>2025/2/3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321395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501ED75-B8F3-4970-ADEB-65A0997EEDFF}" type="datetimeFigureOut">
              <a:rPr lang="zh-TW" altLang="en-US" smtClean="0"/>
              <a:t>2025/2/3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142064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501ED75-B8F3-4970-ADEB-65A0997EEDFF}" type="datetimeFigureOut">
              <a:rPr lang="zh-TW" altLang="en-US" smtClean="0"/>
              <a:t>2025/2/3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344434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01ED75-B8F3-4970-ADEB-65A0997EEDFF}" type="datetimeFigureOut">
              <a:rPr lang="zh-TW" altLang="en-US" smtClean="0"/>
              <a:t>2025/2/3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66669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0501ED75-B8F3-4970-ADEB-65A0997EEDFF}" type="datetimeFigureOut">
              <a:rPr lang="zh-TW" altLang="en-US" smtClean="0"/>
              <a:t>2025/2/3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174592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0501ED75-B8F3-4970-ADEB-65A0997EEDFF}" type="datetimeFigureOut">
              <a:rPr lang="zh-TW" altLang="en-US" smtClean="0"/>
              <a:t>2025/2/3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628147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1ED75-B8F3-4970-ADEB-65A0997EEDFF}" type="datetimeFigureOut">
              <a:rPr lang="zh-TW" altLang="en-US" smtClean="0"/>
              <a:t>2025/2/3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41393207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43.png"/><Relationship Id="rId4" Type="http://schemas.openxmlformats.org/officeDocument/2006/relationships/image" Target="../media/image33.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6.wmf"/><Relationship Id="rId11" Type="http://schemas.openxmlformats.org/officeDocument/2006/relationships/image" Target="../media/image51.png"/><Relationship Id="rId5" Type="http://schemas.openxmlformats.org/officeDocument/2006/relationships/oleObject" Target="../embeddings/oleObject2.bin"/><Relationship Id="rId10" Type="http://schemas.openxmlformats.org/officeDocument/2006/relationships/image" Target="../media/image48.png"/><Relationship Id="rId4" Type="http://schemas.openxmlformats.org/officeDocument/2006/relationships/image" Target="../media/image45.wmf"/><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53.png"/><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81.png"/><Relationship Id="rId7"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png"/><Relationship Id="rId7"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8.png"/><Relationship Id="rId5" Type="http://schemas.openxmlformats.org/officeDocument/2006/relationships/image" Target="../media/image70.png"/><Relationship Id="rId10" Type="http://schemas.openxmlformats.org/officeDocument/2006/relationships/image" Target="../media/image77.png"/><Relationship Id="rId4" Type="http://schemas.openxmlformats.org/officeDocument/2006/relationships/image" Target="../media/image69.png"/><Relationship Id="rId9"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90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3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80.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111.png"/><Relationship Id="rId5" Type="http://schemas.openxmlformats.org/officeDocument/2006/relationships/image" Target="../media/image85.pn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81.png"/><Relationship Id="rId9" Type="http://schemas.openxmlformats.org/officeDocument/2006/relationships/image" Target="../media/image109.png"/><Relationship Id="rId14" Type="http://schemas.openxmlformats.org/officeDocument/2006/relationships/image" Target="../media/image114.png"/></Relationships>
</file>

<file path=ppt/slides/_rels/slide3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image" Target="../media/image122.png"/><Relationship Id="rId16"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19" Type="http://schemas.openxmlformats.org/officeDocument/2006/relationships/image" Target="../media/image139.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3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42.png"/><Relationship Id="rId3" Type="http://schemas.openxmlformats.org/officeDocument/2006/relationships/image" Target="../media/image123.png"/><Relationship Id="rId21" Type="http://schemas.openxmlformats.org/officeDocument/2006/relationships/image" Target="../media/image145.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41.png"/><Relationship Id="rId2" Type="http://schemas.openxmlformats.org/officeDocument/2006/relationships/image" Target="../media/image122.png"/><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19" Type="http://schemas.openxmlformats.org/officeDocument/2006/relationships/image" Target="../media/image143.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6.png"/></Relationships>
</file>

<file path=ppt/slides/_rels/slide39.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180.png"/><Relationship Id="rId1" Type="http://schemas.openxmlformats.org/officeDocument/2006/relationships/slideLayout" Target="../slideLayouts/slideLayout2.xml"/><Relationship Id="rId5" Type="http://schemas.openxmlformats.org/officeDocument/2006/relationships/image" Target="../media/image1210.png"/><Relationship Id="rId4" Type="http://schemas.openxmlformats.org/officeDocument/2006/relationships/image" Target="../media/image120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9.jpeg"/><Relationship Id="rId4" Type="http://schemas.openxmlformats.org/officeDocument/2006/relationships/image" Target="../media/image148.png"/></Relationships>
</file>

<file path=ppt/slides/_rels/slide42.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png"/></Relationships>
</file>

<file path=ppt/slides/_rels/slide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png"/><Relationship Id="rId4" Type="http://schemas.openxmlformats.org/officeDocument/2006/relationships/image" Target="../media/image158.png"/></Relationships>
</file>

<file path=ppt/slides/_rels/slide44.xml.rels><?xml version="1.0" encoding="UTF-8" standalone="yes"?>
<Relationships xmlns="http://schemas.openxmlformats.org/package/2006/relationships"><Relationship Id="rId8" Type="http://schemas.openxmlformats.org/officeDocument/2006/relationships/image" Target="../media/image1350.png"/><Relationship Id="rId13" Type="http://schemas.openxmlformats.org/officeDocument/2006/relationships/image" Target="../media/image1400.png"/><Relationship Id="rId3" Type="http://schemas.openxmlformats.org/officeDocument/2006/relationships/image" Target="../media/image1300.png"/><Relationship Id="rId7" Type="http://schemas.openxmlformats.org/officeDocument/2006/relationships/image" Target="../media/image1340.png"/><Relationship Id="rId12" Type="http://schemas.openxmlformats.org/officeDocument/2006/relationships/image" Target="../media/image1390.png"/><Relationship Id="rId2" Type="http://schemas.openxmlformats.org/officeDocument/2006/relationships/image" Target="../media/image1290.png"/><Relationship Id="rId1" Type="http://schemas.openxmlformats.org/officeDocument/2006/relationships/slideLayout" Target="../slideLayouts/slideLayout2.xml"/><Relationship Id="rId6" Type="http://schemas.openxmlformats.org/officeDocument/2006/relationships/image" Target="../media/image1330.png"/><Relationship Id="rId11" Type="http://schemas.openxmlformats.org/officeDocument/2006/relationships/image" Target="../media/image1380.png"/><Relationship Id="rId5" Type="http://schemas.openxmlformats.org/officeDocument/2006/relationships/image" Target="../media/image1320.png"/><Relationship Id="rId15" Type="http://schemas.openxmlformats.org/officeDocument/2006/relationships/image" Target="../media/image1420.png"/><Relationship Id="rId10" Type="http://schemas.openxmlformats.org/officeDocument/2006/relationships/image" Target="../media/image1370.png"/><Relationship Id="rId4" Type="http://schemas.openxmlformats.org/officeDocument/2006/relationships/image" Target="../media/image1310.png"/><Relationship Id="rId9" Type="http://schemas.openxmlformats.org/officeDocument/2006/relationships/image" Target="../media/image1360.png"/><Relationship Id="rId14" Type="http://schemas.openxmlformats.org/officeDocument/2006/relationships/image" Target="../media/image1410.png"/></Relationships>
</file>

<file path=ppt/slides/_rels/slide45.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47.png"/><Relationship Id="rId3" Type="http://schemas.openxmlformats.org/officeDocument/2006/relationships/image" Target="../media/image1290.png"/><Relationship Id="rId7" Type="http://schemas.openxmlformats.org/officeDocument/2006/relationships/image" Target="../media/image320.png"/><Relationship Id="rId12"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159.png"/><Relationship Id="rId5" Type="http://schemas.openxmlformats.org/officeDocument/2006/relationships/image" Target="../media/image300.png"/><Relationship Id="rId10" Type="http://schemas.openxmlformats.org/officeDocument/2006/relationships/image" Target="../media/image440.png"/><Relationship Id="rId4" Type="http://schemas.openxmlformats.org/officeDocument/2006/relationships/image" Target="../media/image29.png"/><Relationship Id="rId9" Type="http://schemas.openxmlformats.org/officeDocument/2006/relationships/image" Target="../media/image410.png"/></Relationships>
</file>

<file path=ppt/slides/_rels/slide46.xml.rels><?xml version="1.0" encoding="UTF-8" standalone="yes"?>
<Relationships xmlns="http://schemas.openxmlformats.org/package/2006/relationships"><Relationship Id="rId13" Type="http://schemas.openxmlformats.org/officeDocument/2006/relationships/image" Target="../media/image520.png"/><Relationship Id="rId18" Type="http://schemas.openxmlformats.org/officeDocument/2006/relationships/image" Target="../media/image570.png"/><Relationship Id="rId3" Type="http://schemas.openxmlformats.org/officeDocument/2006/relationships/image" Target="../media/image490.png"/><Relationship Id="rId21" Type="http://schemas.openxmlformats.org/officeDocument/2006/relationships/image" Target="../media/image41.png"/><Relationship Id="rId12" Type="http://schemas.openxmlformats.org/officeDocument/2006/relationships/image" Target="../media/image510.png"/><Relationship Id="rId17" Type="http://schemas.openxmlformats.org/officeDocument/2006/relationships/image" Target="../media/image560.png"/><Relationship Id="rId2" Type="http://schemas.openxmlformats.org/officeDocument/2006/relationships/image" Target="../media/image480.png"/><Relationship Id="rId16" Type="http://schemas.openxmlformats.org/officeDocument/2006/relationships/image" Target="../media/image550.png"/><Relationship Id="rId20" Type="http://schemas.openxmlformats.org/officeDocument/2006/relationships/image" Target="../media/image32.png"/><Relationship Id="rId1" Type="http://schemas.openxmlformats.org/officeDocument/2006/relationships/slideLayout" Target="../slideLayouts/slideLayout2.xml"/><Relationship Id="rId11" Type="http://schemas.openxmlformats.org/officeDocument/2006/relationships/image" Target="../media/image501.png"/><Relationship Id="rId15" Type="http://schemas.openxmlformats.org/officeDocument/2006/relationships/image" Target="../media/image540.png"/><Relationship Id="rId10" Type="http://schemas.openxmlformats.org/officeDocument/2006/relationships/image" Target="../media/image1370.png"/><Relationship Id="rId19" Type="http://schemas.openxmlformats.org/officeDocument/2006/relationships/image" Target="../media/image31.png"/><Relationship Id="rId14" Type="http://schemas.openxmlformats.org/officeDocument/2006/relationships/image" Target="../media/image530.png"/></Relationships>
</file>

<file path=ppt/slides/_rels/slide47.xml.rels><?xml version="1.0" encoding="UTF-8" standalone="yes"?>
<Relationships xmlns="http://schemas.openxmlformats.org/package/2006/relationships"><Relationship Id="rId8" Type="http://schemas.openxmlformats.org/officeDocument/2006/relationships/image" Target="../media/image160.png"/><Relationship Id="rId7" Type="http://schemas.openxmlformats.org/officeDocument/2006/relationships/image" Target="../media/image15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550.png"/><Relationship Id="rId5" Type="http://schemas.openxmlformats.org/officeDocument/2006/relationships/image" Target="../media/image1540.png"/><Relationship Id="rId4" Type="http://schemas.openxmlformats.org/officeDocument/2006/relationships/image" Target="../media/image1530.png"/></Relationships>
</file>

<file path=ppt/slides/_rels/slide48.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0.png"/><Relationship Id="rId7" Type="http://schemas.openxmlformats.org/officeDocument/2006/relationships/image" Target="../media/image164.png"/><Relationship Id="rId2" Type="http://schemas.openxmlformats.org/officeDocument/2006/relationships/image" Target="../media/image159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40.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6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20.xml"/><Relationship Id="rId5" Type="http://schemas.openxmlformats.org/officeDocument/2006/relationships/diagramQuickStyle" Target="../diagrams/quickStyle4.xml"/><Relationship Id="rId10" Type="http://schemas.openxmlformats.org/officeDocument/2006/relationships/diagramQuickStyle" Target="../diagrams/quickStyle20.xml"/><Relationship Id="rId4" Type="http://schemas.openxmlformats.org/officeDocument/2006/relationships/diagramLayout" Target="../diagrams/layout4.xml"/><Relationship Id="rId9" Type="http://schemas.openxmlformats.org/officeDocument/2006/relationships/diagramLayout" Target="../diagrams/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81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170.png"/><Relationship Id="rId5" Type="http://schemas.openxmlformats.org/officeDocument/2006/relationships/diagramColors" Target="../diagrams/colors5.xml"/><Relationship Id="rId10"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670.png"/></Relationships>
</file>

<file path=ppt/slides/_rels/slide5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7.png"/><Relationship Id="rId7" Type="http://schemas.openxmlformats.org/officeDocument/2006/relationships/image" Target="../media/image17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710.png"/><Relationship Id="rId5" Type="http://schemas.openxmlformats.org/officeDocument/2006/relationships/image" Target="../media/image1700.png"/><Relationship Id="rId10" Type="http://schemas.openxmlformats.org/officeDocument/2006/relationships/image" Target="../media/image175.png"/><Relationship Id="rId4" Type="http://schemas.openxmlformats.org/officeDocument/2006/relationships/image" Target="../media/image1690.png"/><Relationship Id="rId9" Type="http://schemas.openxmlformats.org/officeDocument/2006/relationships/image" Target="../media/image174.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715917"/>
            <a:ext cx="7772400" cy="2387600"/>
          </a:xfrm>
        </p:spPr>
        <p:txBody>
          <a:bodyPr>
            <a:normAutofit/>
          </a:bodyPr>
          <a:lstStyle/>
          <a:p>
            <a:r>
              <a:rPr lang="en-US" altLang="zh-TW" dirty="0"/>
              <a:t>Introduction of</a:t>
            </a:r>
            <a:br>
              <a:rPr lang="en-US" altLang="zh-TW" dirty="0"/>
            </a:br>
            <a:r>
              <a:rPr lang="en-US" altLang="zh-TW" dirty="0"/>
              <a:t>Reinforcement Learning</a:t>
            </a:r>
            <a:endParaRPr lang="zh-TW" altLang="en-US" dirty="0"/>
          </a:p>
        </p:txBody>
      </p:sp>
    </p:spTree>
    <p:extLst>
      <p:ext uri="{BB962C8B-B14F-4D97-AF65-F5344CB8AC3E}">
        <p14:creationId xmlns:p14="http://schemas.microsoft.com/office/powerpoint/2010/main" val="2850874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Learning a chat-bot</a:t>
            </a:r>
            <a:endParaRPr lang="zh-TW" altLang="en-US" dirty="0"/>
          </a:p>
        </p:txBody>
      </p:sp>
      <p:sp>
        <p:nvSpPr>
          <p:cNvPr id="3" name="內容版面配置區 2"/>
          <p:cNvSpPr>
            <a:spLocks noGrp="1"/>
          </p:cNvSpPr>
          <p:nvPr>
            <p:ph idx="1"/>
          </p:nvPr>
        </p:nvSpPr>
        <p:spPr>
          <a:xfrm>
            <a:off x="628650" y="1825624"/>
            <a:ext cx="7886700" cy="4930775"/>
          </a:xfrm>
        </p:spPr>
        <p:txBody>
          <a:bodyPr>
            <a:normAutofit/>
          </a:bodyPr>
          <a:lstStyle/>
          <a:p>
            <a:r>
              <a:rPr lang="en-US" altLang="zh-TW" sz="2400" dirty="0"/>
              <a:t>Machine obtains feedback from user</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sz="2400" dirty="0"/>
          </a:p>
          <a:p>
            <a:r>
              <a:rPr lang="en-US" altLang="zh-TW" sz="2400" dirty="0"/>
              <a:t>Chat-bot learns to maximize the </a:t>
            </a:r>
            <a:r>
              <a:rPr lang="en-US" altLang="zh-TW" sz="2400" b="1" i="1" u="sng" dirty="0">
                <a:solidFill>
                  <a:srgbClr val="0000FF"/>
                </a:solidFill>
              </a:rPr>
              <a:t>expected reward</a:t>
            </a:r>
          </a:p>
        </p:txBody>
      </p:sp>
      <p:pic>
        <p:nvPicPr>
          <p:cNvPr id="4" name="圖片 3"/>
          <p:cNvPicPr>
            <a:picLocks noChangeAspect="1"/>
          </p:cNvPicPr>
          <p:nvPr/>
        </p:nvPicPr>
        <p:blipFill>
          <a:blip r:embed="rId3"/>
          <a:stretch>
            <a:fillRect/>
          </a:stretch>
        </p:blipFill>
        <p:spPr>
          <a:xfrm>
            <a:off x="1036903" y="3408567"/>
            <a:ext cx="679810" cy="980794"/>
          </a:xfrm>
          <a:prstGeom prst="rect">
            <a:avLst/>
          </a:prstGeom>
        </p:spPr>
      </p:pic>
      <p:sp>
        <p:nvSpPr>
          <p:cNvPr id="6" name="矩形 5"/>
          <p:cNvSpPr/>
          <p:nvPr/>
        </p:nvSpPr>
        <p:spPr>
          <a:xfrm>
            <a:off x="6347808" y="630525"/>
            <a:ext cx="2838395" cy="338554"/>
          </a:xfrm>
          <a:prstGeom prst="rect">
            <a:avLst/>
          </a:prstGeom>
        </p:spPr>
        <p:txBody>
          <a:bodyPr wrap="square">
            <a:spAutoFit/>
          </a:bodyPr>
          <a:lstStyle/>
          <a:p>
            <a:r>
              <a:rPr lang="zh-TW" altLang="en-US" sz="800" dirty="0"/>
              <a:t>https://image.freepik.com/free-vector/variety-of-human-avatars_23-2147506285.jpg</a:t>
            </a:r>
          </a:p>
        </p:txBody>
      </p:sp>
      <p:pic>
        <p:nvPicPr>
          <p:cNvPr id="7" name="圖片 6"/>
          <p:cNvPicPr>
            <a:picLocks noChangeAspect="1"/>
          </p:cNvPicPr>
          <p:nvPr/>
        </p:nvPicPr>
        <p:blipFill>
          <a:blip r:embed="rId4"/>
          <a:stretch>
            <a:fillRect/>
          </a:stretch>
        </p:blipFill>
        <p:spPr>
          <a:xfrm>
            <a:off x="3196791" y="2749753"/>
            <a:ext cx="1152525" cy="1104900"/>
          </a:xfrm>
          <a:prstGeom prst="rect">
            <a:avLst/>
          </a:prstGeom>
        </p:spPr>
      </p:pic>
      <p:pic>
        <p:nvPicPr>
          <p:cNvPr id="8" name="圖片 7"/>
          <p:cNvPicPr>
            <a:picLocks noChangeAspect="1"/>
          </p:cNvPicPr>
          <p:nvPr/>
        </p:nvPicPr>
        <p:blipFill>
          <a:blip r:embed="rId5"/>
          <a:stretch>
            <a:fillRect/>
          </a:stretch>
        </p:blipFill>
        <p:spPr>
          <a:xfrm>
            <a:off x="6893456" y="2494461"/>
            <a:ext cx="1181100" cy="1114425"/>
          </a:xfrm>
          <a:prstGeom prst="rect">
            <a:avLst/>
          </a:prstGeom>
        </p:spPr>
      </p:pic>
      <p:pic>
        <p:nvPicPr>
          <p:cNvPr id="11" name="圖片 10"/>
          <p:cNvPicPr>
            <a:picLocks noChangeAspect="1"/>
          </p:cNvPicPr>
          <p:nvPr/>
        </p:nvPicPr>
        <p:blipFill>
          <a:blip r:embed="rId4"/>
          <a:stretch>
            <a:fillRect/>
          </a:stretch>
        </p:blipFill>
        <p:spPr>
          <a:xfrm>
            <a:off x="3195554" y="4123991"/>
            <a:ext cx="1152525" cy="1104900"/>
          </a:xfrm>
          <a:prstGeom prst="rect">
            <a:avLst/>
          </a:prstGeom>
        </p:spPr>
      </p:pic>
      <p:pic>
        <p:nvPicPr>
          <p:cNvPr id="12" name="圖片 11"/>
          <p:cNvPicPr>
            <a:picLocks noChangeAspect="1"/>
          </p:cNvPicPr>
          <p:nvPr/>
        </p:nvPicPr>
        <p:blipFill>
          <a:blip r:embed="rId5"/>
          <a:stretch>
            <a:fillRect/>
          </a:stretch>
        </p:blipFill>
        <p:spPr>
          <a:xfrm>
            <a:off x="6892995" y="4253678"/>
            <a:ext cx="1181100" cy="1114425"/>
          </a:xfrm>
          <a:prstGeom prst="rect">
            <a:avLst/>
          </a:prstGeom>
        </p:spPr>
      </p:pic>
      <p:sp>
        <p:nvSpPr>
          <p:cNvPr id="9" name="語音泡泡: 圓角矩形 8"/>
          <p:cNvSpPr/>
          <p:nvPr/>
        </p:nvSpPr>
        <p:spPr>
          <a:xfrm>
            <a:off x="1821190" y="2697367"/>
            <a:ext cx="1240339" cy="711200"/>
          </a:xfrm>
          <a:prstGeom prst="wedgeRoundRectCallout">
            <a:avLst>
              <a:gd name="adj1" fmla="val 85654"/>
              <a:gd name="adj2" fmla="val 267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a:t>How are you?</a:t>
            </a:r>
            <a:endParaRPr lang="zh-TW" altLang="en-US" dirty="0"/>
          </a:p>
        </p:txBody>
      </p:sp>
      <p:sp>
        <p:nvSpPr>
          <p:cNvPr id="14" name="語音泡泡: 圓角矩形 13"/>
          <p:cNvSpPr/>
          <p:nvPr/>
        </p:nvSpPr>
        <p:spPr>
          <a:xfrm>
            <a:off x="1833468" y="3499053"/>
            <a:ext cx="1240339" cy="711200"/>
          </a:xfrm>
          <a:prstGeom prst="wedgeRoundRectCallout">
            <a:avLst>
              <a:gd name="adj1" fmla="val -62814"/>
              <a:gd name="adj2" fmla="val 535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Bye </a:t>
            </a:r>
            <a:r>
              <a:rPr lang="en-US" altLang="zh-TW" dirty="0" err="1"/>
              <a:t>bye</a:t>
            </a:r>
            <a:r>
              <a:rPr lang="en-US" altLang="zh-TW" dirty="0"/>
              <a:t> </a:t>
            </a:r>
            <a:r>
              <a:rPr lang="en-US" altLang="zh-TW" dirty="0">
                <a:sym typeface="Wingdings" panose="05000000000000000000" pitchFamily="2" charset="2"/>
              </a:rPr>
              <a:t></a:t>
            </a:r>
            <a:endParaRPr lang="zh-TW" altLang="en-US" dirty="0"/>
          </a:p>
        </p:txBody>
      </p:sp>
      <p:sp>
        <p:nvSpPr>
          <p:cNvPr id="15" name="語音泡泡: 圓角矩形 14"/>
          <p:cNvSpPr/>
          <p:nvPr/>
        </p:nvSpPr>
        <p:spPr>
          <a:xfrm>
            <a:off x="1850738" y="4300739"/>
            <a:ext cx="1240339" cy="928152"/>
          </a:xfrm>
          <a:prstGeom prst="wedgeRoundRectCallout">
            <a:avLst>
              <a:gd name="adj1" fmla="val 85654"/>
              <a:gd name="adj2" fmla="val 267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pic>
        <p:nvPicPr>
          <p:cNvPr id="1028" name="Picture 4" descr="「bad png」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807" y="4345189"/>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p:cNvPicPr>
            <a:picLocks noChangeAspect="1"/>
          </p:cNvPicPr>
          <p:nvPr/>
        </p:nvPicPr>
        <p:blipFill>
          <a:blip r:embed="rId3"/>
          <a:stretch>
            <a:fillRect/>
          </a:stretch>
        </p:blipFill>
        <p:spPr>
          <a:xfrm>
            <a:off x="4764353" y="3317056"/>
            <a:ext cx="679810" cy="980794"/>
          </a:xfrm>
          <a:prstGeom prst="rect">
            <a:avLst/>
          </a:prstGeom>
        </p:spPr>
      </p:pic>
      <p:sp>
        <p:nvSpPr>
          <p:cNvPr id="19" name="語音泡泡: 圓角矩形 18"/>
          <p:cNvSpPr/>
          <p:nvPr/>
        </p:nvSpPr>
        <p:spPr>
          <a:xfrm>
            <a:off x="5548640" y="2605856"/>
            <a:ext cx="1240339" cy="711200"/>
          </a:xfrm>
          <a:prstGeom prst="wedgeRoundRectCallout">
            <a:avLst>
              <a:gd name="adj1" fmla="val 85654"/>
              <a:gd name="adj2" fmla="val 267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a:t>Hello</a:t>
            </a:r>
            <a:endParaRPr lang="zh-TW" altLang="en-US" dirty="0"/>
          </a:p>
        </p:txBody>
      </p:sp>
      <p:sp>
        <p:nvSpPr>
          <p:cNvPr id="20" name="語音泡泡: 圓角矩形 19"/>
          <p:cNvSpPr/>
          <p:nvPr/>
        </p:nvSpPr>
        <p:spPr>
          <a:xfrm>
            <a:off x="5560918" y="3407542"/>
            <a:ext cx="1240339" cy="711200"/>
          </a:xfrm>
          <a:prstGeom prst="wedgeRoundRectCallout">
            <a:avLst>
              <a:gd name="adj1" fmla="val -62814"/>
              <a:gd name="adj2" fmla="val 535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Hi </a:t>
            </a:r>
            <a:r>
              <a:rPr lang="en-US" altLang="zh-TW" dirty="0">
                <a:sym typeface="Wingdings" panose="05000000000000000000" pitchFamily="2" charset="2"/>
              </a:rPr>
              <a:t></a:t>
            </a:r>
            <a:endParaRPr lang="zh-TW" altLang="en-US" dirty="0"/>
          </a:p>
        </p:txBody>
      </p:sp>
      <p:sp>
        <p:nvSpPr>
          <p:cNvPr id="21" name="語音泡泡: 圓角矩形 20"/>
          <p:cNvSpPr/>
          <p:nvPr/>
        </p:nvSpPr>
        <p:spPr>
          <a:xfrm>
            <a:off x="5578188" y="4209228"/>
            <a:ext cx="1240339" cy="928152"/>
          </a:xfrm>
          <a:prstGeom prst="wedgeRoundRectCallout">
            <a:avLst>
              <a:gd name="adj1" fmla="val 85654"/>
              <a:gd name="adj2" fmla="val 267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pic>
        <p:nvPicPr>
          <p:cNvPr id="1026" name="Picture 2" descr="「good png」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5061" y="4253678"/>
            <a:ext cx="1104628" cy="883702"/>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1774609" y="5183389"/>
            <a:ext cx="1333500" cy="461665"/>
          </a:xfrm>
          <a:prstGeom prst="rect">
            <a:avLst/>
          </a:prstGeom>
          <a:noFill/>
        </p:spPr>
        <p:txBody>
          <a:bodyPr wrap="square" rtlCol="0">
            <a:spAutoFit/>
          </a:bodyPr>
          <a:lstStyle/>
          <a:p>
            <a:pPr algn="ctr"/>
            <a:r>
              <a:rPr lang="en-US" altLang="zh-TW" sz="2400" dirty="0">
                <a:solidFill>
                  <a:srgbClr val="FF0000"/>
                </a:solidFill>
              </a:rPr>
              <a:t>-10</a:t>
            </a:r>
            <a:endParaRPr lang="zh-TW" altLang="en-US" sz="2400" dirty="0">
              <a:solidFill>
                <a:srgbClr val="FF0000"/>
              </a:solidFill>
            </a:endParaRPr>
          </a:p>
        </p:txBody>
      </p:sp>
      <p:sp>
        <p:nvSpPr>
          <p:cNvPr id="24" name="文字方塊 23"/>
          <p:cNvSpPr txBox="1"/>
          <p:nvPr/>
        </p:nvSpPr>
        <p:spPr>
          <a:xfrm>
            <a:off x="5514337" y="5181830"/>
            <a:ext cx="1333500" cy="461665"/>
          </a:xfrm>
          <a:prstGeom prst="rect">
            <a:avLst/>
          </a:prstGeom>
          <a:noFill/>
        </p:spPr>
        <p:txBody>
          <a:bodyPr wrap="square" rtlCol="0">
            <a:spAutoFit/>
          </a:bodyPr>
          <a:lstStyle/>
          <a:p>
            <a:pPr algn="ctr"/>
            <a:r>
              <a:rPr lang="en-US" altLang="zh-TW" sz="2400" dirty="0">
                <a:solidFill>
                  <a:srgbClr val="0000FF"/>
                </a:solidFill>
              </a:rPr>
              <a:t>3</a:t>
            </a:r>
            <a:endParaRPr lang="zh-TW" altLang="en-US" sz="2400" dirty="0">
              <a:solidFill>
                <a:srgbClr val="0000FF"/>
              </a:solidFill>
            </a:endParaRPr>
          </a:p>
        </p:txBody>
      </p:sp>
      <p:sp>
        <p:nvSpPr>
          <p:cNvPr id="13" name="矩形 12"/>
          <p:cNvSpPr/>
          <p:nvPr/>
        </p:nvSpPr>
        <p:spPr>
          <a:xfrm>
            <a:off x="6347808" y="965763"/>
            <a:ext cx="2613312" cy="338554"/>
          </a:xfrm>
          <a:prstGeom prst="rect">
            <a:avLst/>
          </a:prstGeom>
        </p:spPr>
        <p:txBody>
          <a:bodyPr wrap="square">
            <a:spAutoFit/>
          </a:bodyPr>
          <a:lstStyle/>
          <a:p>
            <a:r>
              <a:rPr lang="zh-TW" altLang="en-US" sz="800" dirty="0"/>
              <a:t>http://www.freepik.com/free-vector/variety-of-human-avatars_766615.htm</a:t>
            </a:r>
          </a:p>
        </p:txBody>
      </p:sp>
    </p:spTree>
    <p:extLst>
      <p:ext uri="{BB962C8B-B14F-4D97-AF65-F5344CB8AC3E}">
        <p14:creationId xmlns:p14="http://schemas.microsoft.com/office/powerpoint/2010/main" val="42497124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4" grpId="0" animBg="1"/>
      <p:bldP spid="15" grpId="0" animBg="1"/>
      <p:bldP spid="19" grpId="0" animBg="1"/>
      <p:bldP spid="20" grpId="0" animBg="1"/>
      <p:bldP spid="21" grpId="0" animBg="1"/>
      <p:bldP spid="10"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Learning a chat-bot</a:t>
            </a:r>
            <a:endParaRPr lang="zh-TW" altLang="en-US" dirty="0"/>
          </a:p>
        </p:txBody>
      </p:sp>
      <p:sp>
        <p:nvSpPr>
          <p:cNvPr id="3" name="內容版面配置區 2"/>
          <p:cNvSpPr>
            <a:spLocks noGrp="1"/>
          </p:cNvSpPr>
          <p:nvPr>
            <p:ph idx="1"/>
          </p:nvPr>
        </p:nvSpPr>
        <p:spPr/>
        <p:txBody>
          <a:bodyPr/>
          <a:lstStyle/>
          <a:p>
            <a:r>
              <a:rPr lang="en-US" altLang="zh-TW" dirty="0"/>
              <a:t>Let two agents talk to each other (sometimes generate good dialogue, sometimes bad)</a:t>
            </a:r>
            <a:endParaRPr lang="zh-TW" altLang="en-US" dirty="0">
              <a:solidFill>
                <a:srgbClr val="0070C0"/>
              </a:solidFill>
            </a:endParaRPr>
          </a:p>
        </p:txBody>
      </p:sp>
      <p:pic>
        <p:nvPicPr>
          <p:cNvPr id="5" name="圖片 4"/>
          <p:cNvPicPr>
            <a:picLocks noChangeAspect="1"/>
          </p:cNvPicPr>
          <p:nvPr/>
        </p:nvPicPr>
        <p:blipFill>
          <a:blip r:embed="rId3"/>
          <a:stretch>
            <a:fillRect/>
          </a:stretch>
        </p:blipFill>
        <p:spPr>
          <a:xfrm>
            <a:off x="982394" y="3001783"/>
            <a:ext cx="679810" cy="980794"/>
          </a:xfrm>
          <a:prstGeom prst="rect">
            <a:avLst/>
          </a:prstGeom>
        </p:spPr>
      </p:pic>
      <p:pic>
        <p:nvPicPr>
          <p:cNvPr id="6" name="圖片 5"/>
          <p:cNvPicPr>
            <a:picLocks noChangeAspect="1"/>
          </p:cNvPicPr>
          <p:nvPr/>
        </p:nvPicPr>
        <p:blipFill>
          <a:blip r:embed="rId4"/>
          <a:stretch>
            <a:fillRect/>
          </a:stretch>
        </p:blipFill>
        <p:spPr>
          <a:xfrm>
            <a:off x="3230662" y="3550364"/>
            <a:ext cx="635626" cy="961319"/>
          </a:xfrm>
          <a:prstGeom prst="rect">
            <a:avLst/>
          </a:prstGeom>
        </p:spPr>
      </p:pic>
      <p:pic>
        <p:nvPicPr>
          <p:cNvPr id="7" name="圖片 6"/>
          <p:cNvPicPr>
            <a:picLocks noChangeAspect="1"/>
          </p:cNvPicPr>
          <p:nvPr/>
        </p:nvPicPr>
        <p:blipFill>
          <a:blip r:embed="rId3"/>
          <a:stretch>
            <a:fillRect/>
          </a:stretch>
        </p:blipFill>
        <p:spPr>
          <a:xfrm>
            <a:off x="982394" y="4831729"/>
            <a:ext cx="679810" cy="980794"/>
          </a:xfrm>
          <a:prstGeom prst="rect">
            <a:avLst/>
          </a:prstGeom>
        </p:spPr>
      </p:pic>
      <p:pic>
        <p:nvPicPr>
          <p:cNvPr id="8" name="圖片 7"/>
          <p:cNvPicPr>
            <a:picLocks noChangeAspect="1"/>
          </p:cNvPicPr>
          <p:nvPr/>
        </p:nvPicPr>
        <p:blipFill>
          <a:blip r:embed="rId4"/>
          <a:stretch>
            <a:fillRect/>
          </a:stretch>
        </p:blipFill>
        <p:spPr>
          <a:xfrm>
            <a:off x="3230662" y="5380310"/>
            <a:ext cx="635626" cy="961319"/>
          </a:xfrm>
          <a:prstGeom prst="rect">
            <a:avLst/>
          </a:prstGeom>
        </p:spPr>
      </p:pic>
      <p:pic>
        <p:nvPicPr>
          <p:cNvPr id="9" name="圖片 8"/>
          <p:cNvPicPr>
            <a:picLocks noChangeAspect="1"/>
          </p:cNvPicPr>
          <p:nvPr/>
        </p:nvPicPr>
        <p:blipFill>
          <a:blip r:embed="rId3"/>
          <a:stretch>
            <a:fillRect/>
          </a:stretch>
        </p:blipFill>
        <p:spPr>
          <a:xfrm>
            <a:off x="4854900" y="3001783"/>
            <a:ext cx="679810" cy="980794"/>
          </a:xfrm>
          <a:prstGeom prst="rect">
            <a:avLst/>
          </a:prstGeom>
        </p:spPr>
      </p:pic>
      <p:pic>
        <p:nvPicPr>
          <p:cNvPr id="10" name="圖片 9"/>
          <p:cNvPicPr>
            <a:picLocks noChangeAspect="1"/>
          </p:cNvPicPr>
          <p:nvPr/>
        </p:nvPicPr>
        <p:blipFill>
          <a:blip r:embed="rId4"/>
          <a:stretch>
            <a:fillRect/>
          </a:stretch>
        </p:blipFill>
        <p:spPr>
          <a:xfrm>
            <a:off x="7130945" y="3492180"/>
            <a:ext cx="635626" cy="961319"/>
          </a:xfrm>
          <a:prstGeom prst="rect">
            <a:avLst/>
          </a:prstGeom>
        </p:spPr>
      </p:pic>
      <p:pic>
        <p:nvPicPr>
          <p:cNvPr id="11" name="圖片 10"/>
          <p:cNvPicPr>
            <a:picLocks noChangeAspect="1"/>
          </p:cNvPicPr>
          <p:nvPr/>
        </p:nvPicPr>
        <p:blipFill>
          <a:blip r:embed="rId3"/>
          <a:stretch>
            <a:fillRect/>
          </a:stretch>
        </p:blipFill>
        <p:spPr>
          <a:xfrm>
            <a:off x="4854900" y="4831729"/>
            <a:ext cx="679810" cy="980794"/>
          </a:xfrm>
          <a:prstGeom prst="rect">
            <a:avLst/>
          </a:prstGeom>
        </p:spPr>
      </p:pic>
      <p:pic>
        <p:nvPicPr>
          <p:cNvPr id="12" name="圖片 11"/>
          <p:cNvPicPr>
            <a:picLocks noChangeAspect="1"/>
          </p:cNvPicPr>
          <p:nvPr/>
        </p:nvPicPr>
        <p:blipFill>
          <a:blip r:embed="rId4"/>
          <a:stretch>
            <a:fillRect/>
          </a:stretch>
        </p:blipFill>
        <p:spPr>
          <a:xfrm>
            <a:off x="7130945" y="5322126"/>
            <a:ext cx="635626" cy="961319"/>
          </a:xfrm>
          <a:prstGeom prst="rect">
            <a:avLst/>
          </a:prstGeom>
        </p:spPr>
      </p:pic>
      <p:sp>
        <p:nvSpPr>
          <p:cNvPr id="13" name="文字方塊 12"/>
          <p:cNvSpPr txBox="1"/>
          <p:nvPr/>
        </p:nvSpPr>
        <p:spPr>
          <a:xfrm>
            <a:off x="1696167" y="3021231"/>
            <a:ext cx="2554514" cy="461665"/>
          </a:xfrm>
          <a:prstGeom prst="rect">
            <a:avLst/>
          </a:prstGeom>
          <a:noFill/>
        </p:spPr>
        <p:txBody>
          <a:bodyPr wrap="square" rtlCol="0">
            <a:spAutoFit/>
          </a:bodyPr>
          <a:lstStyle/>
          <a:p>
            <a:r>
              <a:rPr lang="en-US" altLang="zh-TW" sz="2400" dirty="0"/>
              <a:t>How old are you?</a:t>
            </a:r>
            <a:endParaRPr lang="zh-TW" altLang="en-US" sz="2400" dirty="0"/>
          </a:p>
        </p:txBody>
      </p:sp>
      <p:sp>
        <p:nvSpPr>
          <p:cNvPr id="14" name="文字方塊 13"/>
          <p:cNvSpPr txBox="1"/>
          <p:nvPr/>
        </p:nvSpPr>
        <p:spPr>
          <a:xfrm>
            <a:off x="2122838" y="4091331"/>
            <a:ext cx="1425637" cy="461665"/>
          </a:xfrm>
          <a:prstGeom prst="rect">
            <a:avLst/>
          </a:prstGeom>
          <a:noFill/>
        </p:spPr>
        <p:txBody>
          <a:bodyPr wrap="square" rtlCol="0">
            <a:spAutoFit/>
          </a:bodyPr>
          <a:lstStyle/>
          <a:p>
            <a:r>
              <a:rPr lang="en-US" altLang="zh-TW" sz="2400" dirty="0"/>
              <a:t>See you.</a:t>
            </a:r>
            <a:endParaRPr lang="zh-TW" altLang="en-US" sz="2400" dirty="0"/>
          </a:p>
        </p:txBody>
      </p:sp>
      <p:sp>
        <p:nvSpPr>
          <p:cNvPr id="15" name="文字方塊 14"/>
          <p:cNvSpPr txBox="1"/>
          <p:nvPr/>
        </p:nvSpPr>
        <p:spPr>
          <a:xfrm>
            <a:off x="1662204" y="4820676"/>
            <a:ext cx="1425637" cy="461665"/>
          </a:xfrm>
          <a:prstGeom prst="rect">
            <a:avLst/>
          </a:prstGeom>
          <a:noFill/>
        </p:spPr>
        <p:txBody>
          <a:bodyPr wrap="square" rtlCol="0">
            <a:spAutoFit/>
          </a:bodyPr>
          <a:lstStyle/>
          <a:p>
            <a:r>
              <a:rPr lang="en-US" altLang="zh-TW" sz="2400" dirty="0"/>
              <a:t>See you.</a:t>
            </a:r>
            <a:endParaRPr lang="zh-TW" altLang="en-US" sz="2400" dirty="0"/>
          </a:p>
        </p:txBody>
      </p:sp>
      <p:sp>
        <p:nvSpPr>
          <p:cNvPr id="16" name="文字方塊 15"/>
          <p:cNvSpPr txBox="1"/>
          <p:nvPr/>
        </p:nvSpPr>
        <p:spPr>
          <a:xfrm>
            <a:off x="2110389" y="5927852"/>
            <a:ext cx="1425637" cy="461665"/>
          </a:xfrm>
          <a:prstGeom prst="rect">
            <a:avLst/>
          </a:prstGeom>
          <a:noFill/>
        </p:spPr>
        <p:txBody>
          <a:bodyPr wrap="square" rtlCol="0">
            <a:spAutoFit/>
          </a:bodyPr>
          <a:lstStyle/>
          <a:p>
            <a:r>
              <a:rPr lang="en-US" altLang="zh-TW" sz="2400" dirty="0"/>
              <a:t>See you.</a:t>
            </a:r>
            <a:endParaRPr lang="zh-TW" altLang="en-US" sz="2400" dirty="0"/>
          </a:p>
        </p:txBody>
      </p:sp>
      <p:sp>
        <p:nvSpPr>
          <p:cNvPr id="17" name="文字方塊 16"/>
          <p:cNvSpPr txBox="1"/>
          <p:nvPr/>
        </p:nvSpPr>
        <p:spPr>
          <a:xfrm>
            <a:off x="5549404" y="2973329"/>
            <a:ext cx="2554514" cy="461665"/>
          </a:xfrm>
          <a:prstGeom prst="rect">
            <a:avLst/>
          </a:prstGeom>
          <a:noFill/>
        </p:spPr>
        <p:txBody>
          <a:bodyPr wrap="square" rtlCol="0">
            <a:spAutoFit/>
          </a:bodyPr>
          <a:lstStyle/>
          <a:p>
            <a:r>
              <a:rPr lang="en-US" altLang="zh-TW" sz="2400" dirty="0"/>
              <a:t>How old are you?</a:t>
            </a:r>
            <a:endParaRPr lang="zh-TW" altLang="en-US" sz="2400" dirty="0"/>
          </a:p>
        </p:txBody>
      </p:sp>
      <p:sp>
        <p:nvSpPr>
          <p:cNvPr id="18" name="文字方塊 17"/>
          <p:cNvSpPr txBox="1"/>
          <p:nvPr/>
        </p:nvSpPr>
        <p:spPr>
          <a:xfrm>
            <a:off x="5958385" y="3982577"/>
            <a:ext cx="1201878" cy="461665"/>
          </a:xfrm>
          <a:prstGeom prst="rect">
            <a:avLst/>
          </a:prstGeom>
          <a:noFill/>
        </p:spPr>
        <p:txBody>
          <a:bodyPr wrap="square" rtlCol="0">
            <a:spAutoFit/>
          </a:bodyPr>
          <a:lstStyle/>
          <a:p>
            <a:r>
              <a:rPr lang="en-US" altLang="zh-TW" sz="2400" dirty="0"/>
              <a:t>I am 16.</a:t>
            </a:r>
            <a:endParaRPr lang="zh-TW" altLang="en-US" sz="2400" dirty="0"/>
          </a:p>
        </p:txBody>
      </p:sp>
      <p:sp>
        <p:nvSpPr>
          <p:cNvPr id="19" name="文字方塊 18"/>
          <p:cNvSpPr txBox="1"/>
          <p:nvPr/>
        </p:nvSpPr>
        <p:spPr>
          <a:xfrm>
            <a:off x="5534709" y="4703806"/>
            <a:ext cx="3091433" cy="461665"/>
          </a:xfrm>
          <a:prstGeom prst="rect">
            <a:avLst/>
          </a:prstGeom>
          <a:noFill/>
        </p:spPr>
        <p:txBody>
          <a:bodyPr wrap="square" rtlCol="0">
            <a:spAutoFit/>
          </a:bodyPr>
          <a:lstStyle/>
          <a:p>
            <a:r>
              <a:rPr lang="en-US" altLang="zh-TW" sz="2400" dirty="0"/>
              <a:t>I though you were 12.</a:t>
            </a:r>
            <a:endParaRPr lang="zh-TW" altLang="en-US" sz="2400" dirty="0"/>
          </a:p>
        </p:txBody>
      </p:sp>
      <p:sp>
        <p:nvSpPr>
          <p:cNvPr id="20" name="文字方塊 19"/>
          <p:cNvSpPr txBox="1"/>
          <p:nvPr/>
        </p:nvSpPr>
        <p:spPr>
          <a:xfrm>
            <a:off x="5000605" y="5800479"/>
            <a:ext cx="2448153" cy="830997"/>
          </a:xfrm>
          <a:prstGeom prst="rect">
            <a:avLst/>
          </a:prstGeom>
          <a:noFill/>
        </p:spPr>
        <p:txBody>
          <a:bodyPr wrap="square" rtlCol="0">
            <a:spAutoFit/>
          </a:bodyPr>
          <a:lstStyle/>
          <a:p>
            <a:r>
              <a:rPr lang="en-US" altLang="zh-TW" sz="2400" dirty="0"/>
              <a:t>What make you think so?</a:t>
            </a:r>
            <a:endParaRPr lang="zh-TW" altLang="en-US" sz="2400" dirty="0"/>
          </a:p>
        </p:txBody>
      </p:sp>
    </p:spTree>
    <p:extLst>
      <p:ext uri="{BB962C8B-B14F-4D97-AF65-F5344CB8AC3E}">
        <p14:creationId xmlns:p14="http://schemas.microsoft.com/office/powerpoint/2010/main" val="34866951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Learning a chat-bot</a:t>
            </a:r>
            <a:endParaRPr lang="zh-TW" altLang="en-US" dirty="0"/>
          </a:p>
        </p:txBody>
      </p:sp>
      <p:sp>
        <p:nvSpPr>
          <p:cNvPr id="3" name="內容版面配置區 2"/>
          <p:cNvSpPr>
            <a:spLocks noGrp="1"/>
          </p:cNvSpPr>
          <p:nvPr>
            <p:ph idx="1"/>
          </p:nvPr>
        </p:nvSpPr>
        <p:spPr>
          <a:xfrm>
            <a:off x="638482" y="1491328"/>
            <a:ext cx="7886700" cy="4351338"/>
          </a:xfrm>
        </p:spPr>
        <p:txBody>
          <a:bodyPr/>
          <a:lstStyle/>
          <a:p>
            <a:r>
              <a:rPr lang="en-US" altLang="zh-TW" sz="2400" dirty="0"/>
              <a:t>By this approach, we can generate a lot of dialogues.</a:t>
            </a:r>
          </a:p>
          <a:p>
            <a:r>
              <a:rPr lang="en-US" altLang="zh-TW" sz="2400" dirty="0"/>
              <a:t>Use some pre-defined rules to evaluate the goodness of a dialogue</a:t>
            </a:r>
            <a:endParaRPr lang="zh-TW" altLang="en-US" sz="2400" dirty="0"/>
          </a:p>
          <a:p>
            <a:endParaRPr lang="zh-TW" altLang="en-US" dirty="0"/>
          </a:p>
        </p:txBody>
      </p:sp>
      <p:sp>
        <p:nvSpPr>
          <p:cNvPr id="5" name="矩形 4"/>
          <p:cNvSpPr/>
          <p:nvPr/>
        </p:nvSpPr>
        <p:spPr>
          <a:xfrm>
            <a:off x="892199" y="2774264"/>
            <a:ext cx="1611085" cy="107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Dialogue 1</a:t>
            </a:r>
            <a:endParaRPr lang="zh-TW" altLang="en-US" sz="2400" dirty="0"/>
          </a:p>
        </p:txBody>
      </p:sp>
      <p:sp>
        <p:nvSpPr>
          <p:cNvPr id="6" name="矩形 5"/>
          <p:cNvSpPr/>
          <p:nvPr/>
        </p:nvSpPr>
        <p:spPr>
          <a:xfrm>
            <a:off x="2844370" y="2774264"/>
            <a:ext cx="1611085" cy="107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Dialogue 2</a:t>
            </a:r>
            <a:endParaRPr lang="zh-TW" altLang="en-US" sz="2400" dirty="0"/>
          </a:p>
        </p:txBody>
      </p:sp>
      <p:sp>
        <p:nvSpPr>
          <p:cNvPr id="7" name="矩形 6"/>
          <p:cNvSpPr/>
          <p:nvPr/>
        </p:nvSpPr>
        <p:spPr>
          <a:xfrm>
            <a:off x="4796541" y="2774264"/>
            <a:ext cx="1611085" cy="107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Dialogue 3</a:t>
            </a:r>
            <a:endParaRPr lang="zh-TW" altLang="en-US" sz="2400" dirty="0"/>
          </a:p>
        </p:txBody>
      </p:sp>
      <p:sp>
        <p:nvSpPr>
          <p:cNvPr id="8" name="矩形 7"/>
          <p:cNvSpPr/>
          <p:nvPr/>
        </p:nvSpPr>
        <p:spPr>
          <a:xfrm>
            <a:off x="6791349" y="2774264"/>
            <a:ext cx="1611085" cy="107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Dialogue 4</a:t>
            </a:r>
            <a:endParaRPr lang="zh-TW" altLang="en-US" sz="2400" dirty="0"/>
          </a:p>
        </p:txBody>
      </p:sp>
      <p:sp>
        <p:nvSpPr>
          <p:cNvPr id="9" name="矩形 8"/>
          <p:cNvSpPr/>
          <p:nvPr/>
        </p:nvSpPr>
        <p:spPr>
          <a:xfrm>
            <a:off x="892199" y="3981693"/>
            <a:ext cx="1611085" cy="107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Dialogue 5</a:t>
            </a:r>
            <a:endParaRPr lang="zh-TW" altLang="en-US" sz="2400" dirty="0"/>
          </a:p>
        </p:txBody>
      </p:sp>
      <p:sp>
        <p:nvSpPr>
          <p:cNvPr id="10" name="矩形 9"/>
          <p:cNvSpPr/>
          <p:nvPr/>
        </p:nvSpPr>
        <p:spPr>
          <a:xfrm>
            <a:off x="2844370" y="3981693"/>
            <a:ext cx="1611085" cy="107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Dialogue 6</a:t>
            </a:r>
            <a:endParaRPr lang="zh-TW" altLang="en-US" sz="2400" dirty="0"/>
          </a:p>
        </p:txBody>
      </p:sp>
      <p:sp>
        <p:nvSpPr>
          <p:cNvPr id="11" name="矩形 10"/>
          <p:cNvSpPr/>
          <p:nvPr/>
        </p:nvSpPr>
        <p:spPr>
          <a:xfrm>
            <a:off x="4796541" y="3981693"/>
            <a:ext cx="1611085" cy="107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Dialogue 7</a:t>
            </a:r>
            <a:endParaRPr lang="zh-TW" altLang="en-US" sz="2400" dirty="0"/>
          </a:p>
        </p:txBody>
      </p:sp>
      <p:sp>
        <p:nvSpPr>
          <p:cNvPr id="12" name="矩形 11"/>
          <p:cNvSpPr/>
          <p:nvPr/>
        </p:nvSpPr>
        <p:spPr>
          <a:xfrm>
            <a:off x="6791349" y="3981693"/>
            <a:ext cx="1611085" cy="107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Dialogue 8</a:t>
            </a:r>
            <a:endParaRPr lang="zh-TW" altLang="en-US" sz="2400" dirty="0"/>
          </a:p>
        </p:txBody>
      </p:sp>
      <p:pic>
        <p:nvPicPr>
          <p:cNvPr id="1028" name="Picture 4" descr="https://upload.wikimedia.org/wikipedia/commons/thumb/4/4a/Cercle_rouge_100%25.svg/135px-Cercle_rouge_100%25.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572" y="2875865"/>
            <a:ext cx="972456" cy="972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upload.wikimedia.org/wikipedia/commons/thumb/4/4a/Cercle_rouge_100%25.svg/135px-Cercle_rouge_100%25.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996" y="2875864"/>
            <a:ext cx="972456" cy="9724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upload.wikimedia.org/wikipedia/commons/thumb/4/4a/Cercle_rouge_100%25.svg/135px-Cercle_rouge_100%25.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633" y="4083294"/>
            <a:ext cx="972456" cy="9724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upload.wikimedia.org/wikipedia/commons/thumb/4/4a/Cercle_rouge_100%25.svg/135px-Cercle_rouge_100%25.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804" y="4083294"/>
            <a:ext cx="972456" cy="972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zszc.yangtzeu.edu.cn:8080/bmxt/Img/d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432" y="271620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zszc.yangtzeu.edu.cn:8080/bmxt/Img/d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055" y="272164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zszc.yangtzeu.edu.cn:8080/bmxt/Img/d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291" y="390912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zszc.yangtzeu.edu.cn:8080/bmxt/Img/d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937" y="3959921"/>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2285085" y="5240612"/>
            <a:ext cx="465455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Machine learns from the evaluation</a:t>
            </a:r>
            <a:endParaRPr lang="zh-TW" altLang="en-US" sz="2400" dirty="0"/>
          </a:p>
        </p:txBody>
      </p:sp>
      <p:sp>
        <p:nvSpPr>
          <p:cNvPr id="13" name="矩形 12"/>
          <p:cNvSpPr/>
          <p:nvPr/>
        </p:nvSpPr>
        <p:spPr>
          <a:xfrm>
            <a:off x="1707868" y="5797778"/>
            <a:ext cx="5988332" cy="923330"/>
          </a:xfrm>
          <a:prstGeom prst="rect">
            <a:avLst/>
          </a:prstGeom>
        </p:spPr>
        <p:txBody>
          <a:bodyPr wrap="square">
            <a:spAutoFit/>
          </a:bodyPr>
          <a:lstStyle/>
          <a:p>
            <a:r>
              <a:rPr lang="en-US" altLang="zh-TW" dirty="0">
                <a:solidFill>
                  <a:srgbClr val="000000"/>
                </a:solidFill>
                <a:latin typeface="Lucida Grande"/>
              </a:rPr>
              <a:t>Deep Reinforcement Learning for Dialogue Generation https://arxiv.org/pdf/1606.01541v3.pdf</a:t>
            </a:r>
          </a:p>
        </p:txBody>
      </p:sp>
    </p:spTree>
    <p:extLst>
      <p:ext uri="{BB962C8B-B14F-4D97-AF65-F5344CB8AC3E}">
        <p14:creationId xmlns:p14="http://schemas.microsoft.com/office/powerpoint/2010/main" val="13979318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1" grpId="0" animBg="1"/>
      <p:bldP spid="12"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Learning a chat-bot</a:t>
            </a:r>
            <a:endParaRPr lang="zh-TW" altLang="en-US" dirty="0"/>
          </a:p>
        </p:txBody>
      </p:sp>
      <p:sp>
        <p:nvSpPr>
          <p:cNvPr id="3" name="內容版面配置區 2"/>
          <p:cNvSpPr>
            <a:spLocks noGrp="1"/>
          </p:cNvSpPr>
          <p:nvPr>
            <p:ph idx="1"/>
          </p:nvPr>
        </p:nvSpPr>
        <p:spPr/>
        <p:txBody>
          <a:bodyPr/>
          <a:lstStyle/>
          <a:p>
            <a:r>
              <a:rPr lang="en-US" altLang="zh-TW" dirty="0"/>
              <a:t>Supervised </a:t>
            </a:r>
          </a:p>
          <a:p>
            <a:endParaRPr lang="en-US" altLang="zh-TW" dirty="0"/>
          </a:p>
          <a:p>
            <a:endParaRPr lang="en-US" altLang="zh-TW" dirty="0"/>
          </a:p>
          <a:p>
            <a:r>
              <a:rPr lang="en-US" altLang="zh-TW" dirty="0"/>
              <a:t>Reinforcement</a:t>
            </a:r>
          </a:p>
          <a:p>
            <a:endParaRPr lang="en-US" altLang="zh-TW" dirty="0"/>
          </a:p>
          <a:p>
            <a:endParaRPr lang="en-US" altLang="zh-TW" dirty="0"/>
          </a:p>
          <a:p>
            <a:endParaRPr lang="zh-TW" altLang="en-US" dirty="0"/>
          </a:p>
        </p:txBody>
      </p:sp>
      <p:pic>
        <p:nvPicPr>
          <p:cNvPr id="5" name="Picture 8" descr="User Symbol Blu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12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群組 5"/>
          <p:cNvGrpSpPr/>
          <p:nvPr/>
        </p:nvGrpSpPr>
        <p:grpSpPr>
          <a:xfrm>
            <a:off x="2771149" y="5010118"/>
            <a:ext cx="1925977" cy="1470612"/>
            <a:chOff x="442232" y="4851448"/>
            <a:chExt cx="1925977" cy="1470612"/>
          </a:xfrm>
        </p:grpSpPr>
        <p:sp>
          <p:nvSpPr>
            <p:cNvPr id="7" name="圓角矩形圖說文字 6"/>
            <p:cNvSpPr/>
            <p:nvPr/>
          </p:nvSpPr>
          <p:spPr>
            <a:xfrm>
              <a:off x="442232" y="4851448"/>
              <a:ext cx="1415602" cy="511860"/>
            </a:xfrm>
            <a:prstGeom prst="wedgeRoundRectCallout">
              <a:avLst>
                <a:gd name="adj1" fmla="val 38320"/>
                <a:gd name="adj2" fmla="val 116377"/>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TW" sz="2400" dirty="0">
                  <a:solidFill>
                    <a:schemeClr val="tx1"/>
                  </a:solidFill>
                </a:rPr>
                <a:t>Hello</a:t>
              </a:r>
              <a:r>
                <a:rPr lang="zh-TW" altLang="en-US" sz="2400" dirty="0">
                  <a:solidFill>
                    <a:schemeClr val="tx1"/>
                  </a:solidFill>
                </a:rPr>
                <a:t> </a:t>
              </a:r>
              <a:r>
                <a:rPr lang="en-US" altLang="zh-TW" sz="2400" dirty="0">
                  <a:solidFill>
                    <a:schemeClr val="tx1"/>
                  </a:solidFill>
                  <a:sym typeface="Wingdings" panose="05000000000000000000" pitchFamily="2" charset="2"/>
                </a:rPr>
                <a:t></a:t>
              </a:r>
              <a:endParaRPr lang="en-US" altLang="zh-TW" sz="2400" dirty="0">
                <a:solidFill>
                  <a:schemeClr val="tx1"/>
                </a:solidFill>
              </a:endParaRPr>
            </a:p>
          </p:txBody>
        </p:sp>
        <p:sp>
          <p:nvSpPr>
            <p:cNvPr id="8" name="矩形 7"/>
            <p:cNvSpPr/>
            <p:nvPr/>
          </p:nvSpPr>
          <p:spPr>
            <a:xfrm>
              <a:off x="1190283" y="5712940"/>
              <a:ext cx="1177926" cy="6091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Agent</a:t>
              </a:r>
              <a:endParaRPr lang="zh-TW" altLang="en-US" sz="2400" dirty="0"/>
            </a:p>
          </p:txBody>
        </p:sp>
      </p:grpSp>
      <p:sp>
        <p:nvSpPr>
          <p:cNvPr id="9" name="圓角矩形圖說文字 8"/>
          <p:cNvSpPr/>
          <p:nvPr/>
        </p:nvSpPr>
        <p:spPr>
          <a:xfrm>
            <a:off x="5055228" y="4995373"/>
            <a:ext cx="1415602" cy="511860"/>
          </a:xfrm>
          <a:prstGeom prst="wedgeRoundRectCallout">
            <a:avLst>
              <a:gd name="adj1" fmla="val 35244"/>
              <a:gd name="adj2" fmla="val 113541"/>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sp>
        <p:nvSpPr>
          <p:cNvPr id="10" name="矩形 9"/>
          <p:cNvSpPr/>
          <p:nvPr/>
        </p:nvSpPr>
        <p:spPr>
          <a:xfrm>
            <a:off x="5689524" y="5830631"/>
            <a:ext cx="1177926" cy="6091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Agent</a:t>
            </a:r>
            <a:endParaRPr lang="zh-TW" altLang="en-US" sz="2400" dirty="0"/>
          </a:p>
        </p:txBody>
      </p:sp>
      <p:sp>
        <p:nvSpPr>
          <p:cNvPr id="11" name="圓角矩形圖說文字 10"/>
          <p:cNvSpPr/>
          <p:nvPr/>
        </p:nvSpPr>
        <p:spPr>
          <a:xfrm>
            <a:off x="1897757" y="4244240"/>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pic>
        <p:nvPicPr>
          <p:cNvPr id="12" name="Picture 8" descr="User Symbol Blu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073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sp>
        <p:nvSpPr>
          <p:cNvPr id="13" name="圓角矩形圖說文字 12"/>
          <p:cNvSpPr/>
          <p:nvPr/>
        </p:nvSpPr>
        <p:spPr>
          <a:xfrm>
            <a:off x="4450367" y="4244240"/>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sp>
        <p:nvSpPr>
          <p:cNvPr id="14" name="文字方塊 13"/>
          <p:cNvSpPr txBox="1"/>
          <p:nvPr/>
        </p:nvSpPr>
        <p:spPr>
          <a:xfrm>
            <a:off x="5936927" y="4143075"/>
            <a:ext cx="1466821" cy="523220"/>
          </a:xfrm>
          <a:prstGeom prst="rect">
            <a:avLst/>
          </a:prstGeom>
          <a:noFill/>
        </p:spPr>
        <p:txBody>
          <a:bodyPr wrap="square" rtlCol="0">
            <a:spAutoFit/>
          </a:bodyPr>
          <a:lstStyle/>
          <a:p>
            <a:pPr algn="ctr"/>
            <a:r>
              <a:rPr lang="en-US" altLang="zh-TW" sz="2800" b="1" dirty="0"/>
              <a:t>……</a:t>
            </a:r>
            <a:endParaRPr lang="zh-TW" altLang="en-US" sz="2800" b="1" dirty="0"/>
          </a:p>
        </p:txBody>
      </p:sp>
      <p:pic>
        <p:nvPicPr>
          <p:cNvPr id="15" name="Picture 2" descr="http://img01.taopic.com/150411/240403-1504110K1337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1610" y="3813378"/>
            <a:ext cx="1606028" cy="1069615"/>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7386966" y="4882993"/>
            <a:ext cx="1335315" cy="523220"/>
          </a:xfrm>
          <a:prstGeom prst="rect">
            <a:avLst/>
          </a:prstGeom>
          <a:noFill/>
        </p:spPr>
        <p:txBody>
          <a:bodyPr wrap="square" rtlCol="0">
            <a:spAutoFit/>
          </a:bodyPr>
          <a:lstStyle/>
          <a:p>
            <a:pPr algn="ctr"/>
            <a:r>
              <a:rPr lang="en-US" altLang="zh-TW" sz="2800" dirty="0">
                <a:solidFill>
                  <a:srgbClr val="FF0000"/>
                </a:solidFill>
              </a:rPr>
              <a:t>Bad</a:t>
            </a:r>
            <a:endParaRPr lang="zh-TW" altLang="en-US" sz="2800" dirty="0">
              <a:solidFill>
                <a:srgbClr val="FF0000"/>
              </a:solidFill>
            </a:endParaRPr>
          </a:p>
        </p:txBody>
      </p:sp>
      <p:grpSp>
        <p:nvGrpSpPr>
          <p:cNvPr id="23" name="群組 22"/>
          <p:cNvGrpSpPr/>
          <p:nvPr/>
        </p:nvGrpSpPr>
        <p:grpSpPr>
          <a:xfrm>
            <a:off x="3620498" y="1821718"/>
            <a:ext cx="2289179" cy="627522"/>
            <a:chOff x="3184414" y="1802708"/>
            <a:chExt cx="2289179" cy="627522"/>
          </a:xfrm>
        </p:grpSpPr>
        <p:pic>
          <p:nvPicPr>
            <p:cNvPr id="17" name="Picture 8" descr="User Symbol Blue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4414" y="1802708"/>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18" name="圓角矩形圖說文字 17"/>
            <p:cNvSpPr/>
            <p:nvPr/>
          </p:nvSpPr>
          <p:spPr>
            <a:xfrm>
              <a:off x="4057991" y="1884204"/>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“Hello”</a:t>
              </a:r>
              <a:endParaRPr lang="zh-TW" altLang="en-US" sz="2400" dirty="0">
                <a:solidFill>
                  <a:schemeClr val="tx1"/>
                </a:solidFill>
              </a:endParaRPr>
            </a:p>
          </p:txBody>
        </p:sp>
      </p:grpSp>
      <p:sp>
        <p:nvSpPr>
          <p:cNvPr id="19" name="文字方塊 18"/>
          <p:cNvSpPr txBox="1"/>
          <p:nvPr/>
        </p:nvSpPr>
        <p:spPr>
          <a:xfrm>
            <a:off x="6152943" y="1966374"/>
            <a:ext cx="2920711" cy="461665"/>
          </a:xfrm>
          <a:prstGeom prst="rect">
            <a:avLst/>
          </a:prstGeom>
          <a:noFill/>
        </p:spPr>
        <p:txBody>
          <a:bodyPr wrap="square" rtlCol="0">
            <a:spAutoFit/>
          </a:bodyPr>
          <a:lstStyle/>
          <a:p>
            <a:r>
              <a:rPr lang="en-US" altLang="zh-TW" sz="2400" dirty="0"/>
              <a:t>Say “Hi”</a:t>
            </a:r>
            <a:endParaRPr lang="zh-TW" altLang="en-US" sz="2400" dirty="0"/>
          </a:p>
        </p:txBody>
      </p:sp>
      <p:grpSp>
        <p:nvGrpSpPr>
          <p:cNvPr id="24" name="群組 23"/>
          <p:cNvGrpSpPr/>
          <p:nvPr/>
        </p:nvGrpSpPr>
        <p:grpSpPr>
          <a:xfrm>
            <a:off x="3612321" y="2621766"/>
            <a:ext cx="2289179" cy="627522"/>
            <a:chOff x="3222407" y="2565037"/>
            <a:chExt cx="2289179" cy="627522"/>
          </a:xfrm>
        </p:grpSpPr>
        <p:pic>
          <p:nvPicPr>
            <p:cNvPr id="20" name="Picture 8" descr="User Symbol Blue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2407" y="2565037"/>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21" name="圓角矩形圖說文字 20"/>
            <p:cNvSpPr/>
            <p:nvPr/>
          </p:nvSpPr>
          <p:spPr>
            <a:xfrm>
              <a:off x="4095984" y="2646533"/>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“Bye </a:t>
              </a:r>
              <a:r>
                <a:rPr lang="en-US" altLang="zh-TW" sz="2400" dirty="0" err="1">
                  <a:solidFill>
                    <a:schemeClr val="tx1"/>
                  </a:solidFill>
                </a:rPr>
                <a:t>bye</a:t>
              </a:r>
              <a:r>
                <a:rPr lang="en-US" altLang="zh-TW" sz="2400" dirty="0">
                  <a:solidFill>
                    <a:schemeClr val="tx1"/>
                  </a:solidFill>
                </a:rPr>
                <a:t>”</a:t>
              </a:r>
              <a:endParaRPr lang="zh-TW" altLang="en-US" sz="2400" dirty="0">
                <a:solidFill>
                  <a:schemeClr val="tx1"/>
                </a:solidFill>
              </a:endParaRPr>
            </a:p>
          </p:txBody>
        </p:sp>
      </p:grpSp>
      <p:sp>
        <p:nvSpPr>
          <p:cNvPr id="22" name="文字方塊 21"/>
          <p:cNvSpPr txBox="1"/>
          <p:nvPr/>
        </p:nvSpPr>
        <p:spPr>
          <a:xfrm>
            <a:off x="6155697" y="2740130"/>
            <a:ext cx="2920711" cy="461665"/>
          </a:xfrm>
          <a:prstGeom prst="rect">
            <a:avLst/>
          </a:prstGeom>
          <a:noFill/>
        </p:spPr>
        <p:txBody>
          <a:bodyPr wrap="square" rtlCol="0">
            <a:spAutoFit/>
          </a:bodyPr>
          <a:lstStyle/>
          <a:p>
            <a:r>
              <a:rPr lang="en-US" altLang="zh-TW" sz="2400" dirty="0"/>
              <a:t>Say “Good bye”</a:t>
            </a:r>
            <a:endParaRPr lang="zh-TW" altLang="en-US" sz="2400" dirty="0"/>
          </a:p>
        </p:txBody>
      </p:sp>
    </p:spTree>
    <p:extLst>
      <p:ext uri="{BB962C8B-B14F-4D97-AF65-F5344CB8AC3E}">
        <p14:creationId xmlns:p14="http://schemas.microsoft.com/office/powerpoint/2010/main" val="8476550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p:bldP spid="16" grpId="0"/>
      <p:bldP spid="19"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More applications</a:t>
            </a:r>
            <a:endParaRPr lang="zh-TW" altLang="en-US" dirty="0"/>
          </a:p>
        </p:txBody>
      </p:sp>
      <p:sp>
        <p:nvSpPr>
          <p:cNvPr id="3" name="內容版面配置區 2"/>
          <p:cNvSpPr>
            <a:spLocks noGrp="1"/>
          </p:cNvSpPr>
          <p:nvPr>
            <p:ph idx="1"/>
          </p:nvPr>
        </p:nvSpPr>
        <p:spPr>
          <a:xfrm>
            <a:off x="628650" y="1825625"/>
            <a:ext cx="7886700" cy="4784726"/>
          </a:xfrm>
        </p:spPr>
        <p:txBody>
          <a:bodyPr>
            <a:normAutofit/>
          </a:bodyPr>
          <a:lstStyle/>
          <a:p>
            <a:r>
              <a:rPr lang="en-US" altLang="zh-TW" sz="2400" dirty="0"/>
              <a:t>Flying Helicopter</a:t>
            </a:r>
          </a:p>
          <a:p>
            <a:pPr lvl="1"/>
            <a:r>
              <a:rPr lang="en-US" altLang="zh-TW" sz="1800" dirty="0"/>
              <a:t>https://www.youtube.com/watch?v=0JL04JJjocc</a:t>
            </a:r>
          </a:p>
          <a:p>
            <a:r>
              <a:rPr lang="en-US" altLang="zh-TW" sz="2400" dirty="0"/>
              <a:t>Driving</a:t>
            </a:r>
          </a:p>
          <a:p>
            <a:pPr lvl="1"/>
            <a:r>
              <a:rPr lang="en-US" altLang="zh-TW" sz="1800" dirty="0"/>
              <a:t>https://www.youtube.com/watch?v=0xo1Ldx3L5Q</a:t>
            </a:r>
          </a:p>
          <a:p>
            <a:r>
              <a:rPr lang="en-US" altLang="zh-TW" sz="2400" dirty="0"/>
              <a:t>Robot</a:t>
            </a:r>
          </a:p>
          <a:p>
            <a:pPr lvl="1"/>
            <a:r>
              <a:rPr lang="en-US" altLang="zh-TW" sz="2000" dirty="0"/>
              <a:t>https://www.youtube.com/watch?v=370cT-OAzzM</a:t>
            </a:r>
          </a:p>
          <a:p>
            <a:r>
              <a:rPr lang="en-US" altLang="zh-TW" sz="2400" dirty="0"/>
              <a:t>Google Cuts Its Giant Electricity Bill With DeepMind-Powered AI</a:t>
            </a:r>
          </a:p>
          <a:p>
            <a:pPr lvl="1"/>
            <a:r>
              <a:rPr lang="en-US" altLang="zh-TW" sz="1800" dirty="0"/>
              <a:t>http://www.bloomberg.com/news/articles/2016-07-19/google-cuts-its-giant-electricity-bill-with-deepmind-powered-ai</a:t>
            </a:r>
          </a:p>
          <a:p>
            <a:r>
              <a:rPr lang="en-US" altLang="zh-TW" sz="2400" dirty="0"/>
              <a:t>Text generation </a:t>
            </a:r>
          </a:p>
          <a:p>
            <a:pPr lvl="1"/>
            <a:r>
              <a:rPr lang="en-US" altLang="zh-TW" sz="1800" dirty="0"/>
              <a:t>https://www.youtube.com/watch?v=pbQ4qe8EwLo</a:t>
            </a:r>
          </a:p>
        </p:txBody>
      </p:sp>
    </p:spTree>
    <p:extLst>
      <p:ext uri="{BB962C8B-B14F-4D97-AF65-F5344CB8AC3E}">
        <p14:creationId xmlns:p14="http://schemas.microsoft.com/office/powerpoint/2010/main" val="10752717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edge.alluremedia.com.au/m/g/2016/05/robot-playing-video-gam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562" y="3216084"/>
            <a:ext cx="5996438" cy="3372997"/>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Example: Playing Video Game</a:t>
            </a:r>
            <a:endParaRPr lang="zh-TW" altLang="en-US" dirty="0"/>
          </a:p>
        </p:txBody>
      </p:sp>
      <p:sp>
        <p:nvSpPr>
          <p:cNvPr id="3" name="內容版面配置區 2"/>
          <p:cNvSpPr>
            <a:spLocks noGrp="1"/>
          </p:cNvSpPr>
          <p:nvPr>
            <p:ph idx="1"/>
          </p:nvPr>
        </p:nvSpPr>
        <p:spPr/>
        <p:txBody>
          <a:bodyPr/>
          <a:lstStyle/>
          <a:p>
            <a:r>
              <a:rPr lang="en-US" altLang="zh-TW" dirty="0"/>
              <a:t>Widely studies: </a:t>
            </a:r>
          </a:p>
          <a:p>
            <a:pPr lvl="1"/>
            <a:r>
              <a:rPr lang="en-US" altLang="zh-TW" dirty="0"/>
              <a:t>Gym: https://gym.openai.com/ </a:t>
            </a:r>
          </a:p>
          <a:p>
            <a:pPr lvl="1"/>
            <a:r>
              <a:rPr lang="en-US" altLang="zh-TW" dirty="0"/>
              <a:t>Universe: https://openai.com/blog/universe/</a:t>
            </a:r>
            <a:endParaRPr lang="zh-TW" altLang="en-US" dirty="0"/>
          </a:p>
        </p:txBody>
      </p:sp>
      <p:sp>
        <p:nvSpPr>
          <p:cNvPr id="4" name="文字方塊 3"/>
          <p:cNvSpPr txBox="1"/>
          <p:nvPr/>
        </p:nvSpPr>
        <p:spPr>
          <a:xfrm>
            <a:off x="1244603" y="3374195"/>
            <a:ext cx="3771900" cy="830997"/>
          </a:xfrm>
          <a:prstGeom prst="rect">
            <a:avLst/>
          </a:prstGeom>
          <a:noFill/>
        </p:spPr>
        <p:txBody>
          <a:bodyPr wrap="square" rtlCol="0">
            <a:spAutoFit/>
          </a:bodyPr>
          <a:lstStyle/>
          <a:p>
            <a:r>
              <a:rPr lang="en-US" altLang="zh-TW" sz="2400" dirty="0"/>
              <a:t>Machine learns to play video games as human players</a:t>
            </a:r>
            <a:endParaRPr lang="zh-TW" altLang="en-US" sz="2400" dirty="0"/>
          </a:p>
        </p:txBody>
      </p:sp>
      <p:sp>
        <p:nvSpPr>
          <p:cNvPr id="6" name="文字方塊 5"/>
          <p:cNvSpPr txBox="1"/>
          <p:nvPr/>
        </p:nvSpPr>
        <p:spPr>
          <a:xfrm>
            <a:off x="1394735" y="5422846"/>
            <a:ext cx="3505654"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Machine learns to take proper action itself</a:t>
            </a:r>
            <a:endParaRPr lang="zh-TW" altLang="en-US" sz="2400" dirty="0"/>
          </a:p>
        </p:txBody>
      </p:sp>
      <p:sp>
        <p:nvSpPr>
          <p:cNvPr id="7" name="文字方塊 6"/>
          <p:cNvSpPr txBox="1"/>
          <p:nvPr/>
        </p:nvSpPr>
        <p:spPr>
          <a:xfrm>
            <a:off x="1394735" y="4429029"/>
            <a:ext cx="3239407"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What machine observes is pixels</a:t>
            </a:r>
            <a:endParaRPr lang="zh-TW" altLang="en-US" sz="2400" dirty="0"/>
          </a:p>
        </p:txBody>
      </p:sp>
    </p:spTree>
    <p:extLst>
      <p:ext uri="{BB962C8B-B14F-4D97-AF65-F5344CB8AC3E}">
        <p14:creationId xmlns:p14="http://schemas.microsoft.com/office/powerpoint/2010/main" val="406572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Playing Video Game</a:t>
            </a:r>
            <a:endParaRPr lang="zh-TW" altLang="en-US" dirty="0"/>
          </a:p>
        </p:txBody>
      </p:sp>
      <p:sp>
        <p:nvSpPr>
          <p:cNvPr id="3" name="內容版面配置區 2"/>
          <p:cNvSpPr>
            <a:spLocks noGrp="1"/>
          </p:cNvSpPr>
          <p:nvPr>
            <p:ph idx="1"/>
          </p:nvPr>
        </p:nvSpPr>
        <p:spPr/>
        <p:txBody>
          <a:bodyPr/>
          <a:lstStyle/>
          <a:p>
            <a:r>
              <a:rPr lang="en-US" altLang="zh-TW" dirty="0"/>
              <a:t>Space invader</a:t>
            </a:r>
            <a:endParaRPr lang="zh-TW" altLang="en-US" dirty="0"/>
          </a:p>
        </p:txBody>
      </p:sp>
      <p:pic>
        <p:nvPicPr>
          <p:cNvPr id="4" name="圖片 3"/>
          <p:cNvPicPr>
            <a:picLocks noChangeAspect="1"/>
          </p:cNvPicPr>
          <p:nvPr/>
        </p:nvPicPr>
        <p:blipFill>
          <a:blip r:embed="rId2"/>
          <a:stretch>
            <a:fillRect/>
          </a:stretch>
        </p:blipFill>
        <p:spPr>
          <a:xfrm>
            <a:off x="2291010" y="2700164"/>
            <a:ext cx="5701438" cy="3750240"/>
          </a:xfrm>
          <a:prstGeom prst="rect">
            <a:avLst/>
          </a:prstGeom>
        </p:spPr>
      </p:pic>
      <p:cxnSp>
        <p:nvCxnSpPr>
          <p:cNvPr id="6" name="直線單箭頭接點 5"/>
          <p:cNvCxnSpPr/>
          <p:nvPr/>
        </p:nvCxnSpPr>
        <p:spPr>
          <a:xfrm flipH="1">
            <a:off x="4754657" y="6153542"/>
            <a:ext cx="58057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5741628" y="6153542"/>
            <a:ext cx="58057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179806" y="5810789"/>
            <a:ext cx="753638" cy="461665"/>
          </a:xfrm>
          <a:prstGeom prst="rect">
            <a:avLst/>
          </a:prstGeom>
          <a:noFill/>
        </p:spPr>
        <p:txBody>
          <a:bodyPr wrap="square" rtlCol="0">
            <a:spAutoFit/>
          </a:bodyPr>
          <a:lstStyle/>
          <a:p>
            <a:pPr algn="ctr"/>
            <a:r>
              <a:rPr lang="en-US" altLang="zh-TW" sz="2400" dirty="0">
                <a:solidFill>
                  <a:srgbClr val="FF0000"/>
                </a:solidFill>
              </a:rPr>
              <a:t>fire</a:t>
            </a:r>
            <a:endParaRPr lang="zh-TW" altLang="en-US" sz="2400" dirty="0">
              <a:solidFill>
                <a:srgbClr val="FF0000"/>
              </a:solidFill>
            </a:endParaRPr>
          </a:p>
        </p:txBody>
      </p:sp>
      <p:sp>
        <p:nvSpPr>
          <p:cNvPr id="9" name="文字方塊 8"/>
          <p:cNvSpPr txBox="1"/>
          <p:nvPr/>
        </p:nvSpPr>
        <p:spPr>
          <a:xfrm>
            <a:off x="289096" y="2544900"/>
            <a:ext cx="1818071" cy="830997"/>
          </a:xfrm>
          <a:prstGeom prst="rect">
            <a:avLst/>
          </a:prstGeom>
          <a:noFill/>
        </p:spPr>
        <p:txBody>
          <a:bodyPr wrap="square" rtlCol="0">
            <a:spAutoFit/>
          </a:bodyPr>
          <a:lstStyle/>
          <a:p>
            <a:pPr algn="ctr"/>
            <a:r>
              <a:rPr lang="en-US" altLang="zh-TW" sz="2400" dirty="0">
                <a:solidFill>
                  <a:srgbClr val="0000FF"/>
                </a:solidFill>
              </a:rPr>
              <a:t>Score (reward)</a:t>
            </a:r>
            <a:endParaRPr lang="zh-TW" altLang="en-US" sz="2400" dirty="0">
              <a:solidFill>
                <a:srgbClr val="0000FF"/>
              </a:solidFill>
            </a:endParaRPr>
          </a:p>
        </p:txBody>
      </p:sp>
      <p:sp>
        <p:nvSpPr>
          <p:cNvPr id="10" name="文字方塊 9"/>
          <p:cNvSpPr txBox="1"/>
          <p:nvPr/>
        </p:nvSpPr>
        <p:spPr>
          <a:xfrm>
            <a:off x="424487" y="3744287"/>
            <a:ext cx="1547287" cy="830997"/>
          </a:xfrm>
          <a:prstGeom prst="rect">
            <a:avLst/>
          </a:prstGeom>
          <a:noFill/>
        </p:spPr>
        <p:txBody>
          <a:bodyPr wrap="square" rtlCol="0">
            <a:spAutoFit/>
          </a:bodyPr>
          <a:lstStyle/>
          <a:p>
            <a:pPr algn="ctr"/>
            <a:r>
              <a:rPr lang="en-US" altLang="zh-TW" sz="2400" dirty="0">
                <a:solidFill>
                  <a:srgbClr val="0000FF"/>
                </a:solidFill>
              </a:rPr>
              <a:t>Kill the aliens</a:t>
            </a:r>
            <a:endParaRPr lang="zh-TW" altLang="en-US" sz="2400" dirty="0">
              <a:solidFill>
                <a:srgbClr val="0000FF"/>
              </a:solidFill>
            </a:endParaRPr>
          </a:p>
        </p:txBody>
      </p:sp>
      <p:sp>
        <p:nvSpPr>
          <p:cNvPr id="11" name="文字方塊 10"/>
          <p:cNvSpPr txBox="1"/>
          <p:nvPr/>
        </p:nvSpPr>
        <p:spPr>
          <a:xfrm>
            <a:off x="4004903" y="1674440"/>
            <a:ext cx="4634593"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TW" sz="2400" dirty="0"/>
              <a:t>Termination: all the aliens are killed, or your spaceship is destroyed.</a:t>
            </a:r>
            <a:endParaRPr lang="zh-TW" altLang="en-US" sz="2400" dirty="0"/>
          </a:p>
        </p:txBody>
      </p:sp>
      <p:sp>
        <p:nvSpPr>
          <p:cNvPr id="12" name="矩形 11"/>
          <p:cNvSpPr/>
          <p:nvPr/>
        </p:nvSpPr>
        <p:spPr>
          <a:xfrm>
            <a:off x="3421786" y="3220935"/>
            <a:ext cx="3399928" cy="188809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368866" y="2778878"/>
            <a:ext cx="2385791" cy="41302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a:stCxn id="12" idx="1"/>
          </p:cNvCxnSpPr>
          <p:nvPr/>
        </p:nvCxnSpPr>
        <p:spPr>
          <a:xfrm flipH="1">
            <a:off x="1698171" y="4164981"/>
            <a:ext cx="1723615"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1698171" y="2960399"/>
            <a:ext cx="670696"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35757" y="5417740"/>
            <a:ext cx="923651" cy="461665"/>
          </a:xfrm>
          <a:prstGeom prst="rect">
            <a:avLst/>
          </a:prstGeom>
        </p:spPr>
        <p:txBody>
          <a:bodyPr wrap="none">
            <a:spAutoFit/>
          </a:bodyPr>
          <a:lstStyle/>
          <a:p>
            <a:r>
              <a:rPr lang="en-US" altLang="zh-TW" sz="2400" dirty="0">
                <a:solidFill>
                  <a:srgbClr val="0000FF"/>
                </a:solidFill>
              </a:rPr>
              <a:t>shield</a:t>
            </a:r>
            <a:endParaRPr lang="zh-TW" altLang="en-US" sz="2400" dirty="0">
              <a:solidFill>
                <a:srgbClr val="0000FF"/>
              </a:solidFill>
            </a:endParaRPr>
          </a:p>
        </p:txBody>
      </p:sp>
      <p:cxnSp>
        <p:nvCxnSpPr>
          <p:cNvPr id="17" name="直線單箭頭接點 16"/>
          <p:cNvCxnSpPr/>
          <p:nvPr/>
        </p:nvCxnSpPr>
        <p:spPr>
          <a:xfrm flipH="1">
            <a:off x="1659409" y="5648572"/>
            <a:ext cx="1902352"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686387" y="5451779"/>
            <a:ext cx="2917613" cy="42762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366263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P spid="14" grpId="0"/>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Playing Video Game</a:t>
            </a:r>
            <a:endParaRPr lang="zh-TW" altLang="en-US" dirty="0"/>
          </a:p>
        </p:txBody>
      </p:sp>
      <p:sp>
        <p:nvSpPr>
          <p:cNvPr id="3" name="內容版面配置區 2"/>
          <p:cNvSpPr>
            <a:spLocks noGrp="1"/>
          </p:cNvSpPr>
          <p:nvPr>
            <p:ph idx="1"/>
          </p:nvPr>
        </p:nvSpPr>
        <p:spPr/>
        <p:txBody>
          <a:bodyPr/>
          <a:lstStyle/>
          <a:p>
            <a:r>
              <a:rPr lang="en-US" altLang="zh-TW" dirty="0"/>
              <a:t>Space invader</a:t>
            </a:r>
            <a:endParaRPr lang="zh-TW" altLang="en-US" dirty="0"/>
          </a:p>
          <a:p>
            <a:pPr lvl="1"/>
            <a:r>
              <a:rPr lang="en-US" altLang="zh-TW" sz="2800" dirty="0"/>
              <a:t>Play yourself: </a:t>
            </a:r>
            <a:r>
              <a:rPr lang="zh-TW" altLang="en-US" sz="2800" dirty="0"/>
              <a:t>http://www.2600online.com/spaceinvaders.html</a:t>
            </a:r>
          </a:p>
          <a:p>
            <a:pPr lvl="1"/>
            <a:r>
              <a:rPr lang="en-US" altLang="zh-TW" sz="2800" dirty="0"/>
              <a:t>How about machine: </a:t>
            </a:r>
            <a:r>
              <a:rPr lang="zh-TW" altLang="en-US" sz="2800" dirty="0"/>
              <a:t>https://gym.openai.com/evaluations/eval_Eduozx4HRyqgTCVk9ltw</a:t>
            </a:r>
          </a:p>
          <a:p>
            <a:pPr lvl="1"/>
            <a:endParaRPr lang="zh-TW" altLang="en-US" dirty="0"/>
          </a:p>
        </p:txBody>
      </p:sp>
    </p:spTree>
    <p:extLst>
      <p:ext uri="{BB962C8B-B14F-4D97-AF65-F5344CB8AC3E}">
        <p14:creationId xmlns:p14="http://schemas.microsoft.com/office/powerpoint/2010/main" val="15433664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p:cNvCxnSpPr/>
          <p:nvPr/>
        </p:nvCxnSpPr>
        <p:spPr>
          <a:xfrm flipV="1">
            <a:off x="2187193" y="3614029"/>
            <a:ext cx="1959663" cy="8928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2"/>
          <a:stretch>
            <a:fillRect/>
          </a:stretch>
        </p:blipFill>
        <p:spPr>
          <a:xfrm>
            <a:off x="72570" y="1607911"/>
            <a:ext cx="2826517" cy="1928191"/>
          </a:xfrm>
          <a:prstGeom prst="rect">
            <a:avLst/>
          </a:prstGeom>
        </p:spPr>
      </p:pic>
      <p:pic>
        <p:nvPicPr>
          <p:cNvPr id="5" name="圖片 4"/>
          <p:cNvPicPr>
            <a:picLocks noChangeAspect="1"/>
          </p:cNvPicPr>
          <p:nvPr/>
        </p:nvPicPr>
        <p:blipFill>
          <a:blip r:embed="rId3"/>
          <a:stretch>
            <a:fillRect/>
          </a:stretch>
        </p:blipFill>
        <p:spPr>
          <a:xfrm>
            <a:off x="3081165" y="1599960"/>
            <a:ext cx="2826517" cy="1944092"/>
          </a:xfrm>
          <a:prstGeom prst="rect">
            <a:avLst/>
          </a:prstGeom>
        </p:spPr>
      </p:pic>
      <p:pic>
        <p:nvPicPr>
          <p:cNvPr id="6" name="圖片 5"/>
          <p:cNvPicPr>
            <a:picLocks noChangeAspect="1"/>
          </p:cNvPicPr>
          <p:nvPr/>
        </p:nvPicPr>
        <p:blipFill>
          <a:blip r:embed="rId4"/>
          <a:stretch>
            <a:fillRect/>
          </a:stretch>
        </p:blipFill>
        <p:spPr>
          <a:xfrm>
            <a:off x="6089760" y="1599960"/>
            <a:ext cx="3008827" cy="1944092"/>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143257" y="768963"/>
                <a:ext cx="2685142" cy="830997"/>
              </a:xfrm>
              <a:prstGeom prst="rect">
                <a:avLst/>
              </a:prstGeom>
              <a:noFill/>
            </p:spPr>
            <p:txBody>
              <a:bodyPr wrap="square" rtlCol="0">
                <a:spAutoFit/>
              </a:bodyPr>
              <a:lstStyle/>
              <a:p>
                <a:pPr algn="ctr"/>
                <a:r>
                  <a:rPr lang="en-US" altLang="zh-TW" sz="2400" dirty="0"/>
                  <a:t>Start with 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43257" y="768963"/>
                <a:ext cx="2685142" cy="830997"/>
              </a:xfrm>
              <a:prstGeom prst="rect">
                <a:avLst/>
              </a:prstGeom>
              <a:blipFill>
                <a:blip r:embed="rId5"/>
                <a:stretch>
                  <a:fillRect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3151852" y="1146246"/>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151852" y="1146246"/>
                <a:ext cx="2685142" cy="461665"/>
              </a:xfrm>
              <a:prstGeom prst="rect">
                <a:avLst/>
              </a:prstGeom>
              <a:blipFill>
                <a:blip r:embed="rId6"/>
                <a:stretch>
                  <a:fillRect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6251602" y="1138295"/>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6251602" y="1138295"/>
                <a:ext cx="2685142" cy="461665"/>
              </a:xfrm>
              <a:prstGeom prst="rect">
                <a:avLst/>
              </a:prstGeom>
              <a:blipFill>
                <a:blip r:embed="rId7"/>
                <a:stretch>
                  <a:fillRect t="-10667" b="-30667"/>
                </a:stretch>
              </a:blipFill>
            </p:spPr>
            <p:txBody>
              <a:bodyPr/>
              <a:lstStyle/>
              <a:p>
                <a:r>
                  <a:rPr lang="zh-TW" altLang="en-US">
                    <a:noFill/>
                  </a:rPr>
                  <a:t> </a:t>
                </a:r>
              </a:p>
            </p:txBody>
          </p:sp>
        </mc:Fallback>
      </mc:AlternateContent>
      <p:sp>
        <p:nvSpPr>
          <p:cNvPr id="11" name="矩形 10"/>
          <p:cNvSpPr/>
          <p:nvPr/>
        </p:nvSpPr>
        <p:spPr>
          <a:xfrm>
            <a:off x="165101" y="80962"/>
            <a:ext cx="5239511" cy="584775"/>
          </a:xfrm>
          <a:prstGeom prst="rect">
            <a:avLst/>
          </a:prstGeom>
        </p:spPr>
        <p:txBody>
          <a:bodyPr wrap="none">
            <a:spAutoFit/>
          </a:bodyPr>
          <a:lstStyle/>
          <a:p>
            <a:r>
              <a:rPr lang="en-US" altLang="zh-TW" sz="3200" b="1" i="1" u="sng" dirty="0"/>
              <a:t>Example: Playing Video Game</a:t>
            </a:r>
            <a:endParaRPr lang="zh-TW" altLang="en-US" sz="3200" b="1" i="1" u="sng" dirty="0"/>
          </a:p>
        </p:txBody>
      </p:sp>
      <p:pic>
        <p:nvPicPr>
          <p:cNvPr id="12" name="Picture 2" descr="http://www.is-scam.com/wp-content/uploads/2014/12/question-robo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6332" y="4375241"/>
            <a:ext cx="1104228" cy="14249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語音泡泡: 圓角矩形 13"/>
              <p:cNvSpPr/>
              <p:nvPr/>
            </p:nvSpPr>
            <p:spPr>
              <a:xfrm>
                <a:off x="1914984" y="5087705"/>
                <a:ext cx="2494481" cy="592930"/>
              </a:xfrm>
              <a:prstGeom prst="wedgeRoundRectCallout">
                <a:avLst>
                  <a:gd name="adj1" fmla="val -50899"/>
                  <a:gd name="adj2" fmla="val -745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Action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Sub>
                  </m:oMath>
                </a14:m>
                <a:r>
                  <a:rPr lang="en-US" altLang="zh-TW" sz="2400" dirty="0"/>
                  <a:t>: “right”  </a:t>
                </a:r>
                <a:endParaRPr lang="zh-TW" altLang="en-US" sz="2400" dirty="0"/>
              </a:p>
            </p:txBody>
          </p:sp>
        </mc:Choice>
        <mc:Fallback xmlns="">
          <p:sp>
            <p:nvSpPr>
              <p:cNvPr id="14" name="語音泡泡: 圓角矩形 13"/>
              <p:cNvSpPr>
                <a:spLocks noRot="1" noChangeAspect="1" noMove="1" noResize="1" noEditPoints="1" noAdjustHandles="1" noChangeArrowheads="1" noChangeShapeType="1" noTextEdit="1"/>
              </p:cNvSpPr>
              <p:nvPr/>
            </p:nvSpPr>
            <p:spPr>
              <a:xfrm>
                <a:off x="1914984" y="5087705"/>
                <a:ext cx="2494481" cy="592930"/>
              </a:xfrm>
              <a:prstGeom prst="wedgeRoundRectCallout">
                <a:avLst>
                  <a:gd name="adj1" fmla="val -50899"/>
                  <a:gd name="adj2" fmla="val -74582"/>
                  <a:gd name="adj3" fmla="val 16667"/>
                </a:avLst>
              </a:prstGeom>
              <a:blipFill>
                <a:blip r:embed="rId9"/>
                <a:stretch>
                  <a:fillRect r="-5687" b="-88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2561534" y="4021076"/>
                <a:ext cx="2005083"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=0</m:t>
                    </m:r>
                  </m:oMath>
                </a14:m>
                <a:r>
                  <a:rPr lang="en-US" altLang="zh-TW" sz="2400" dirty="0"/>
                  <a:t> </a:t>
                </a:r>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561534" y="4021076"/>
                <a:ext cx="2005083" cy="830997"/>
              </a:xfrm>
              <a:prstGeom prst="rect">
                <a:avLst/>
              </a:prstGeom>
              <a:blipFill>
                <a:blip r:embed="rId10"/>
                <a:stretch>
                  <a:fillRect l="-3333" t="-5839" r="-6970"/>
                </a:stretch>
              </a:blipFill>
            </p:spPr>
            <p:txBody>
              <a:bodyPr/>
              <a:lstStyle/>
              <a:p>
                <a:r>
                  <a:rPr lang="zh-TW" altLang="en-US">
                    <a:noFill/>
                  </a:rPr>
                  <a:t> </a:t>
                </a:r>
              </a:p>
            </p:txBody>
          </p:sp>
        </mc:Fallback>
      </mc:AlternateContent>
      <p:pic>
        <p:nvPicPr>
          <p:cNvPr id="16" name="Picture 2" descr="http://www.is-scam.com/wp-content/uploads/2014/12/question-robo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8117" y="4351763"/>
            <a:ext cx="1104228" cy="14249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語音泡泡: 圓角矩形 16"/>
              <p:cNvSpPr/>
              <p:nvPr/>
            </p:nvSpPr>
            <p:spPr>
              <a:xfrm>
                <a:off x="5826770" y="5064227"/>
                <a:ext cx="2220686" cy="592930"/>
              </a:xfrm>
              <a:prstGeom prst="wedgeRoundRectCallout">
                <a:avLst>
                  <a:gd name="adj1" fmla="val -50899"/>
                  <a:gd name="adj2" fmla="val -745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Action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a14:m>
                <a:r>
                  <a:rPr lang="en-US" altLang="zh-TW" sz="2400" dirty="0"/>
                  <a:t>: “fire”  </a:t>
                </a:r>
                <a:endParaRPr lang="zh-TW" altLang="en-US" sz="2400" dirty="0"/>
              </a:p>
            </p:txBody>
          </p:sp>
        </mc:Choice>
        <mc:Fallback xmlns="">
          <p:sp>
            <p:nvSpPr>
              <p:cNvPr id="17" name="語音泡泡: 圓角矩形 16"/>
              <p:cNvSpPr>
                <a:spLocks noRot="1" noChangeAspect="1" noMove="1" noResize="1" noEditPoints="1" noAdjustHandles="1" noChangeArrowheads="1" noChangeShapeType="1" noTextEdit="1"/>
              </p:cNvSpPr>
              <p:nvPr/>
            </p:nvSpPr>
            <p:spPr>
              <a:xfrm>
                <a:off x="5826770" y="5064227"/>
                <a:ext cx="2220686" cy="592930"/>
              </a:xfrm>
              <a:prstGeom prst="wedgeRoundRectCallout">
                <a:avLst>
                  <a:gd name="adj1" fmla="val -50899"/>
                  <a:gd name="adj2" fmla="val -74582"/>
                  <a:gd name="adj3" fmla="val 16667"/>
                </a:avLst>
              </a:prstGeom>
              <a:blipFill>
                <a:blip r:embed="rId11"/>
                <a:stretch>
                  <a:fillRect l="-2387" r="-11671" b="-8800"/>
                </a:stretch>
              </a:blipFill>
            </p:spPr>
            <p:txBody>
              <a:bodyPr/>
              <a:lstStyle/>
              <a:p>
                <a:r>
                  <a:rPr lang="zh-TW" altLang="en-US">
                    <a:noFill/>
                  </a:rPr>
                  <a:t> </a:t>
                </a:r>
              </a:p>
            </p:txBody>
          </p:sp>
        </mc:Fallback>
      </mc:AlternateContent>
      <p:sp>
        <p:nvSpPr>
          <p:cNvPr id="19" name="文字方塊 18"/>
          <p:cNvSpPr txBox="1"/>
          <p:nvPr/>
        </p:nvSpPr>
        <p:spPr>
          <a:xfrm>
            <a:off x="6423586" y="5569336"/>
            <a:ext cx="1683657" cy="461665"/>
          </a:xfrm>
          <a:prstGeom prst="rect">
            <a:avLst/>
          </a:prstGeom>
          <a:noFill/>
        </p:spPr>
        <p:txBody>
          <a:bodyPr wrap="square" rtlCol="0">
            <a:spAutoFit/>
          </a:bodyPr>
          <a:lstStyle/>
          <a:p>
            <a:pPr algn="ctr"/>
            <a:r>
              <a:rPr lang="en-US" altLang="zh-TW" sz="2400" dirty="0"/>
              <a:t>(kill an alien)</a:t>
            </a:r>
            <a:endParaRPr lang="zh-TW" altLang="en-US" sz="2400" dirty="0"/>
          </a:p>
        </p:txBody>
      </p:sp>
      <p:cxnSp>
        <p:nvCxnSpPr>
          <p:cNvPr id="21" name="直線單箭頭接點 20"/>
          <p:cNvCxnSpPr/>
          <p:nvPr/>
        </p:nvCxnSpPr>
        <p:spPr>
          <a:xfrm>
            <a:off x="1079793" y="3563876"/>
            <a:ext cx="440434"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4726059" y="3623770"/>
            <a:ext cx="706645" cy="8254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endCxn id="6" idx="2"/>
          </p:cNvCxnSpPr>
          <p:nvPr/>
        </p:nvCxnSpPr>
        <p:spPr>
          <a:xfrm flipV="1">
            <a:off x="6071030" y="3544052"/>
            <a:ext cx="1523144" cy="9126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6577754" y="4000376"/>
                <a:ext cx="2098905"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=5</m:t>
                    </m:r>
                  </m:oMath>
                </a14:m>
                <a:r>
                  <a:rPr lang="en-US" altLang="zh-TW" sz="2400" dirty="0"/>
                  <a:t> </a:t>
                </a:r>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6577754" y="4000376"/>
                <a:ext cx="2098905" cy="830997"/>
              </a:xfrm>
              <a:prstGeom prst="rect">
                <a:avLst/>
              </a:prstGeom>
              <a:blipFill>
                <a:blip r:embed="rId12"/>
                <a:stretch>
                  <a:fillRect l="-870" t="-5797" r="-4638"/>
                </a:stretch>
              </a:blipFill>
            </p:spPr>
            <p:txBody>
              <a:bodyPr/>
              <a:lstStyle/>
              <a:p>
                <a:r>
                  <a:rPr lang="zh-TW" altLang="en-US">
                    <a:noFill/>
                  </a:rPr>
                  <a:t> </a:t>
                </a:r>
              </a:p>
            </p:txBody>
          </p:sp>
        </mc:Fallback>
      </mc:AlternateContent>
      <p:sp>
        <p:nvSpPr>
          <p:cNvPr id="31" name="文字方塊 30"/>
          <p:cNvSpPr txBox="1"/>
          <p:nvPr/>
        </p:nvSpPr>
        <p:spPr>
          <a:xfrm>
            <a:off x="879988" y="6122737"/>
            <a:ext cx="7373257" cy="461665"/>
          </a:xfrm>
          <a:prstGeom prst="rect">
            <a:avLst/>
          </a:prstGeom>
          <a:noFill/>
        </p:spPr>
        <p:txBody>
          <a:bodyPr wrap="square" rtlCol="0">
            <a:spAutoFit/>
          </a:bodyPr>
          <a:lstStyle/>
          <a:p>
            <a:pPr algn="ctr"/>
            <a:r>
              <a:rPr lang="en-US" altLang="zh-TW" sz="2400" dirty="0"/>
              <a:t>Usually there is some randomness in the environment</a:t>
            </a:r>
            <a:endParaRPr lang="zh-TW" altLang="en-US" sz="2400" dirty="0"/>
          </a:p>
        </p:txBody>
      </p:sp>
    </p:spTree>
    <p:extLst>
      <p:ext uri="{BB962C8B-B14F-4D97-AF65-F5344CB8AC3E}">
        <p14:creationId xmlns:p14="http://schemas.microsoft.com/office/powerpoint/2010/main" val="39165610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animBg="1"/>
      <p:bldP spid="15" grpId="0" animBg="1"/>
      <p:bldP spid="17" grpId="0" animBg="1"/>
      <p:bldP spid="19" grpId="0"/>
      <p:bldP spid="18" grpId="0" animBg="1"/>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72570" y="1607911"/>
            <a:ext cx="2826517" cy="1928191"/>
          </a:xfrm>
          <a:prstGeom prst="rect">
            <a:avLst/>
          </a:prstGeom>
        </p:spPr>
      </p:pic>
      <p:pic>
        <p:nvPicPr>
          <p:cNvPr id="5" name="圖片 4"/>
          <p:cNvPicPr>
            <a:picLocks noChangeAspect="1"/>
          </p:cNvPicPr>
          <p:nvPr/>
        </p:nvPicPr>
        <p:blipFill>
          <a:blip r:embed="rId3"/>
          <a:stretch>
            <a:fillRect/>
          </a:stretch>
        </p:blipFill>
        <p:spPr>
          <a:xfrm>
            <a:off x="3081165" y="1599960"/>
            <a:ext cx="2826517" cy="1944092"/>
          </a:xfrm>
          <a:prstGeom prst="rect">
            <a:avLst/>
          </a:prstGeom>
        </p:spPr>
      </p:pic>
      <p:pic>
        <p:nvPicPr>
          <p:cNvPr id="6" name="圖片 5"/>
          <p:cNvPicPr>
            <a:picLocks noChangeAspect="1"/>
          </p:cNvPicPr>
          <p:nvPr/>
        </p:nvPicPr>
        <p:blipFill>
          <a:blip r:embed="rId4"/>
          <a:stretch>
            <a:fillRect/>
          </a:stretch>
        </p:blipFill>
        <p:spPr>
          <a:xfrm>
            <a:off x="6089760" y="1599960"/>
            <a:ext cx="3008827" cy="1944092"/>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143257" y="768963"/>
                <a:ext cx="2685142" cy="830997"/>
              </a:xfrm>
              <a:prstGeom prst="rect">
                <a:avLst/>
              </a:prstGeom>
              <a:noFill/>
            </p:spPr>
            <p:txBody>
              <a:bodyPr wrap="square" rtlCol="0">
                <a:spAutoFit/>
              </a:bodyPr>
              <a:lstStyle/>
              <a:p>
                <a:pPr algn="ctr"/>
                <a:r>
                  <a:rPr lang="en-US" altLang="zh-TW" sz="2400" dirty="0"/>
                  <a:t>Start with 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43257" y="768963"/>
                <a:ext cx="2685142" cy="830997"/>
              </a:xfrm>
              <a:prstGeom prst="rect">
                <a:avLst/>
              </a:prstGeom>
              <a:blipFill>
                <a:blip r:embed="rId5"/>
                <a:stretch>
                  <a:fillRect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3151852" y="1146246"/>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151852" y="1146246"/>
                <a:ext cx="2685142" cy="461665"/>
              </a:xfrm>
              <a:prstGeom prst="rect">
                <a:avLst/>
              </a:prstGeom>
              <a:blipFill>
                <a:blip r:embed="rId6"/>
                <a:stretch>
                  <a:fillRect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6251602" y="1138295"/>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6251602" y="1138295"/>
                <a:ext cx="2685142" cy="461665"/>
              </a:xfrm>
              <a:prstGeom prst="rect">
                <a:avLst/>
              </a:prstGeom>
              <a:blipFill>
                <a:blip r:embed="rId7"/>
                <a:stretch>
                  <a:fillRect t="-10667" b="-30667"/>
                </a:stretch>
              </a:blipFill>
            </p:spPr>
            <p:txBody>
              <a:bodyPr/>
              <a:lstStyle/>
              <a:p>
                <a:r>
                  <a:rPr lang="zh-TW" altLang="en-US">
                    <a:noFill/>
                  </a:rPr>
                  <a:t> </a:t>
                </a:r>
              </a:p>
            </p:txBody>
          </p:sp>
        </mc:Fallback>
      </mc:AlternateContent>
      <p:sp>
        <p:nvSpPr>
          <p:cNvPr id="11" name="矩形 10"/>
          <p:cNvSpPr/>
          <p:nvPr/>
        </p:nvSpPr>
        <p:spPr>
          <a:xfrm>
            <a:off x="165101" y="80962"/>
            <a:ext cx="5239511" cy="584775"/>
          </a:xfrm>
          <a:prstGeom prst="rect">
            <a:avLst/>
          </a:prstGeom>
        </p:spPr>
        <p:txBody>
          <a:bodyPr wrap="none">
            <a:spAutoFit/>
          </a:bodyPr>
          <a:lstStyle/>
          <a:p>
            <a:r>
              <a:rPr lang="en-US" altLang="zh-TW" sz="3200" b="1" i="1" u="sng" dirty="0"/>
              <a:t>Example: Playing Video Game</a:t>
            </a:r>
            <a:endParaRPr lang="zh-TW" altLang="en-US" sz="3200" b="1" i="1" u="sng" dirty="0"/>
          </a:p>
        </p:txBody>
      </p:sp>
      <p:sp>
        <p:nvSpPr>
          <p:cNvPr id="2" name="文字方塊 1"/>
          <p:cNvSpPr txBox="1"/>
          <p:nvPr/>
        </p:nvSpPr>
        <p:spPr>
          <a:xfrm>
            <a:off x="172825" y="4164961"/>
            <a:ext cx="2757715" cy="523220"/>
          </a:xfrm>
          <a:prstGeom prst="rect">
            <a:avLst/>
          </a:prstGeom>
          <a:noFill/>
        </p:spPr>
        <p:txBody>
          <a:bodyPr wrap="square" rtlCol="0">
            <a:spAutoFit/>
          </a:bodyPr>
          <a:lstStyle/>
          <a:p>
            <a:pPr algn="ctr"/>
            <a:r>
              <a:rPr lang="en-US" altLang="zh-TW" sz="2800" dirty="0"/>
              <a:t>After many turns</a:t>
            </a:r>
            <a:endParaRPr lang="zh-TW" altLang="en-US" sz="2800" dirty="0"/>
          </a:p>
        </p:txBody>
      </p:sp>
      <p:pic>
        <p:nvPicPr>
          <p:cNvPr id="22" name="圖片 21"/>
          <p:cNvPicPr>
            <a:picLocks noChangeAspect="1"/>
          </p:cNvPicPr>
          <p:nvPr/>
        </p:nvPicPr>
        <p:blipFill>
          <a:blip r:embed="rId8"/>
          <a:stretch>
            <a:fillRect/>
          </a:stretch>
        </p:blipFill>
        <p:spPr>
          <a:xfrm>
            <a:off x="3049710" y="3851105"/>
            <a:ext cx="2889425" cy="1906377"/>
          </a:xfrm>
          <a:prstGeom prst="rect">
            <a:avLst/>
          </a:prstGeom>
        </p:spPr>
      </p:pic>
      <p:cxnSp>
        <p:nvCxnSpPr>
          <p:cNvPr id="7" name="直線單箭頭接點 6"/>
          <p:cNvCxnSpPr/>
          <p:nvPr/>
        </p:nvCxnSpPr>
        <p:spPr>
          <a:xfrm>
            <a:off x="172825" y="4804294"/>
            <a:ext cx="2757715" cy="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語音泡泡: 圓角矩形 24"/>
              <p:cNvSpPr/>
              <p:nvPr/>
            </p:nvSpPr>
            <p:spPr>
              <a:xfrm>
                <a:off x="1485828" y="6143789"/>
                <a:ext cx="1944470" cy="592930"/>
              </a:xfrm>
              <a:prstGeom prst="wedgeRoundRectCallout">
                <a:avLst>
                  <a:gd name="adj1" fmla="val -50899"/>
                  <a:gd name="adj2" fmla="val -745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Action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𝑇</m:t>
                        </m:r>
                      </m:sub>
                    </m:sSub>
                  </m:oMath>
                </a14:m>
                <a:r>
                  <a:rPr lang="en-US" altLang="zh-TW" sz="2400" dirty="0"/>
                  <a:t>  </a:t>
                </a:r>
                <a:endParaRPr lang="zh-TW" altLang="en-US" sz="2400" dirty="0"/>
              </a:p>
            </p:txBody>
          </p:sp>
        </mc:Choice>
        <mc:Fallback xmlns="">
          <p:sp>
            <p:nvSpPr>
              <p:cNvPr id="25" name="語音泡泡: 圓角矩形 24"/>
              <p:cNvSpPr>
                <a:spLocks noRot="1" noChangeAspect="1" noMove="1" noResize="1" noEditPoints="1" noAdjustHandles="1" noChangeArrowheads="1" noChangeShapeType="1" noTextEdit="1"/>
              </p:cNvSpPr>
              <p:nvPr/>
            </p:nvSpPr>
            <p:spPr>
              <a:xfrm>
                <a:off x="1485828" y="6143789"/>
                <a:ext cx="1944470" cy="592930"/>
              </a:xfrm>
              <a:prstGeom prst="wedgeRoundRectCallout">
                <a:avLst>
                  <a:gd name="adj1" fmla="val -50899"/>
                  <a:gd name="adj2" fmla="val -74582"/>
                  <a:gd name="adj3" fmla="val 16667"/>
                </a:avLst>
              </a:prstGeom>
              <a:blipFill>
                <a:blip r:embed="rId9"/>
                <a:stretch>
                  <a:fillRect b="-88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2233310" y="5555919"/>
                <a:ext cx="2498347"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𝑇</m:t>
                        </m:r>
                      </m:sub>
                    </m:sSub>
                  </m:oMath>
                </a14:m>
                <a:r>
                  <a:rPr lang="en-US" altLang="zh-TW" sz="2400" dirty="0"/>
                  <a:t> </a:t>
                </a:r>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2233310" y="5555919"/>
                <a:ext cx="2498347" cy="461665"/>
              </a:xfrm>
              <a:prstGeom prst="rect">
                <a:avLst/>
              </a:prstGeom>
              <a:blipFill>
                <a:blip r:embed="rId10"/>
                <a:stretch>
                  <a:fillRect t="-10390" b="-27273"/>
                </a:stretch>
              </a:blipFill>
            </p:spPr>
            <p:txBody>
              <a:bodyPr/>
              <a:lstStyle/>
              <a:p>
                <a:r>
                  <a:rPr lang="zh-TW" altLang="en-US">
                    <a:noFill/>
                  </a:rPr>
                  <a:t> </a:t>
                </a:r>
              </a:p>
            </p:txBody>
          </p:sp>
        </mc:Fallback>
      </mc:AlternateContent>
      <p:sp>
        <p:nvSpPr>
          <p:cNvPr id="13" name="文字方塊 12"/>
          <p:cNvSpPr txBox="1"/>
          <p:nvPr/>
        </p:nvSpPr>
        <p:spPr>
          <a:xfrm>
            <a:off x="3072100" y="4338615"/>
            <a:ext cx="2844643"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Game Over</a:t>
            </a:r>
          </a:p>
          <a:p>
            <a:pPr algn="ctr"/>
            <a:r>
              <a:rPr lang="en-US" altLang="zh-TW" sz="2400" dirty="0"/>
              <a:t>(spaceship destroyed)</a:t>
            </a:r>
            <a:endParaRPr lang="zh-TW" altLang="en-US" sz="2400" dirty="0"/>
          </a:p>
        </p:txBody>
      </p:sp>
      <p:sp>
        <p:nvSpPr>
          <p:cNvPr id="23" name="文字方塊 22"/>
          <p:cNvSpPr txBox="1"/>
          <p:nvPr/>
        </p:nvSpPr>
        <p:spPr>
          <a:xfrm>
            <a:off x="6112678" y="3903351"/>
            <a:ext cx="2892398" cy="523220"/>
          </a:xfrm>
          <a:prstGeom prst="rect">
            <a:avLst/>
          </a:prstGeom>
          <a:noFill/>
        </p:spPr>
        <p:txBody>
          <a:bodyPr wrap="square" rtlCol="0">
            <a:spAutoFit/>
          </a:bodyPr>
          <a:lstStyle/>
          <a:p>
            <a:r>
              <a:rPr lang="en-US" altLang="zh-TW" sz="2800" dirty="0"/>
              <a:t>This is an </a:t>
            </a:r>
            <a:r>
              <a:rPr lang="en-US" altLang="zh-TW" sz="2800" b="1" i="1" u="sng" dirty="0"/>
              <a:t>episode</a:t>
            </a:r>
            <a:r>
              <a:rPr lang="en-US" altLang="zh-TW" sz="2800" dirty="0"/>
              <a:t>.</a:t>
            </a:r>
            <a:endParaRPr lang="zh-TW" altLang="en-US" sz="2800" dirty="0"/>
          </a:p>
        </p:txBody>
      </p:sp>
      <p:sp>
        <p:nvSpPr>
          <p:cNvPr id="30" name="文字方塊 29"/>
          <p:cNvSpPr txBox="1"/>
          <p:nvPr/>
        </p:nvSpPr>
        <p:spPr>
          <a:xfrm>
            <a:off x="6044346" y="4551600"/>
            <a:ext cx="3029062"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Learn to maximize the  expected cumulative reward per episode</a:t>
            </a:r>
            <a:endParaRPr lang="zh-TW" altLang="en-US" sz="2400" dirty="0"/>
          </a:p>
        </p:txBody>
      </p:sp>
    </p:spTree>
    <p:extLst>
      <p:ext uri="{BB962C8B-B14F-4D97-AF65-F5344CB8AC3E}">
        <p14:creationId xmlns:p14="http://schemas.microsoft.com/office/powerpoint/2010/main" val="42606047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27" grpId="0" animBg="1"/>
      <p:bldP spid="13" grpId="0" animBg="1"/>
      <p:bldP spid="23" grpId="0"/>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Reinforcement Learning</a:t>
            </a:r>
            <a:endParaRPr lang="zh-TW" altLang="en-US" dirty="0"/>
          </a:p>
        </p:txBody>
      </p:sp>
      <p:pic>
        <p:nvPicPr>
          <p:cNvPr id="3074" name="Picture 2" descr="http://www.usgo.org/news/wp-content/uploads/2016/01/2016.01.28_nature-c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037" y="1601789"/>
            <a:ext cx="3508075" cy="4648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media-cache-ak0.pinimg.com/236x/88/21/ef/8821ef05424dc69e90ae575d439c09a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318" y="1601789"/>
            <a:ext cx="3550082" cy="464820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5"/>
          <a:stretch>
            <a:fillRect/>
          </a:stretch>
        </p:blipFill>
        <p:spPr>
          <a:xfrm>
            <a:off x="7597595" y="4731597"/>
            <a:ext cx="1170847" cy="1670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群組 5"/>
          <p:cNvGrpSpPr/>
          <p:nvPr/>
        </p:nvGrpSpPr>
        <p:grpSpPr>
          <a:xfrm>
            <a:off x="1012186" y="5597360"/>
            <a:ext cx="6393171" cy="806547"/>
            <a:chOff x="2591171" y="152235"/>
            <a:chExt cx="6393171" cy="806547"/>
          </a:xfrm>
        </p:grpSpPr>
        <p:sp>
          <p:nvSpPr>
            <p:cNvPr id="7" name="矩形圖說文字 7"/>
            <p:cNvSpPr/>
            <p:nvPr/>
          </p:nvSpPr>
          <p:spPr>
            <a:xfrm>
              <a:off x="2591171" y="152235"/>
              <a:ext cx="6393171" cy="806547"/>
            </a:xfrm>
            <a:prstGeom prst="wedgeRectCallout">
              <a:avLst>
                <a:gd name="adj1" fmla="val 50839"/>
                <a:gd name="adj2" fmla="val -75662"/>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6"/>
            <a:stretch>
              <a:fillRect/>
            </a:stretch>
          </p:blipFill>
          <p:spPr>
            <a:xfrm>
              <a:off x="2823565" y="333077"/>
              <a:ext cx="6059179" cy="495300"/>
            </a:xfrm>
            <a:prstGeom prst="rect">
              <a:avLst/>
            </a:prstGeom>
          </p:spPr>
        </p:pic>
      </p:grpSp>
    </p:spTree>
    <p:extLst>
      <p:ext uri="{BB962C8B-B14F-4D97-AF65-F5344CB8AC3E}">
        <p14:creationId xmlns:p14="http://schemas.microsoft.com/office/powerpoint/2010/main" val="38645441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Properties of </a:t>
            </a:r>
            <a:br>
              <a:rPr lang="en-US" altLang="zh-TW" dirty="0"/>
            </a:br>
            <a:r>
              <a:rPr lang="en-US" altLang="zh-TW" dirty="0"/>
              <a:t>Reinforcement Learning</a:t>
            </a:r>
            <a:endParaRPr lang="zh-TW" altLang="en-US" dirty="0"/>
          </a:p>
        </p:txBody>
      </p:sp>
      <p:sp>
        <p:nvSpPr>
          <p:cNvPr id="3" name="內容版面配置區 2"/>
          <p:cNvSpPr>
            <a:spLocks noGrp="1"/>
          </p:cNvSpPr>
          <p:nvPr>
            <p:ph idx="1"/>
          </p:nvPr>
        </p:nvSpPr>
        <p:spPr/>
        <p:txBody>
          <a:bodyPr>
            <a:normAutofit/>
          </a:bodyPr>
          <a:lstStyle/>
          <a:p>
            <a:r>
              <a:rPr lang="en-US" altLang="zh-TW" sz="2400" b="1" dirty="0"/>
              <a:t>Reward delay</a:t>
            </a:r>
          </a:p>
          <a:p>
            <a:pPr lvl="1"/>
            <a:r>
              <a:rPr lang="en-US" altLang="zh-TW" dirty="0"/>
              <a:t>In space invader, only “fire” obtains reward</a:t>
            </a:r>
          </a:p>
          <a:p>
            <a:pPr lvl="2"/>
            <a:r>
              <a:rPr lang="en-US" altLang="zh-TW" sz="2400" dirty="0"/>
              <a:t>Although the moving before “fire” is important</a:t>
            </a:r>
          </a:p>
          <a:p>
            <a:pPr lvl="1"/>
            <a:r>
              <a:rPr lang="en-US" altLang="zh-TW" dirty="0"/>
              <a:t>In Go playing, it may be better to sacrifice immediate reward to gain more long-term reward</a:t>
            </a:r>
            <a:endParaRPr lang="zh-TW" altLang="en-US" dirty="0"/>
          </a:p>
          <a:p>
            <a:r>
              <a:rPr lang="en-US" altLang="zh-TW" sz="2400" dirty="0"/>
              <a:t>Agent’s actions </a:t>
            </a:r>
            <a:r>
              <a:rPr lang="en-US" altLang="zh-TW" sz="2400" b="1" dirty="0"/>
              <a:t>affect the subsequent data it receives</a:t>
            </a:r>
          </a:p>
          <a:p>
            <a:pPr lvl="1"/>
            <a:r>
              <a:rPr lang="en-US" altLang="zh-TW" dirty="0"/>
              <a:t>E.g. Exploration</a:t>
            </a:r>
            <a:endParaRPr lang="zh-TW" altLang="en-US" dirty="0"/>
          </a:p>
          <a:p>
            <a:endParaRPr lang="zh-TW" altLang="en-US" dirty="0"/>
          </a:p>
        </p:txBody>
      </p:sp>
      <p:pic>
        <p:nvPicPr>
          <p:cNvPr id="4" name="Picture 2" descr="http://images2.sina.com/newscenter/us/sinacn/104-103-102-129/2008-10-09/be17b0b49cf0416fe6d62d14b0a91cb3.jpg"/>
          <p:cNvPicPr>
            <a:picLocks noChangeAspect="1" noChangeArrowheads="1"/>
          </p:cNvPicPr>
          <p:nvPr/>
        </p:nvPicPr>
        <p:blipFill>
          <a:blip r:embed="rId3"/>
          <a:srcRect/>
          <a:stretch>
            <a:fillRect/>
          </a:stretch>
        </p:blipFill>
        <p:spPr bwMode="auto">
          <a:xfrm>
            <a:off x="4895850" y="4295773"/>
            <a:ext cx="3810000" cy="2295526"/>
          </a:xfrm>
          <a:prstGeom prst="rect">
            <a:avLst/>
          </a:prstGeom>
          <a:noFill/>
        </p:spPr>
      </p:pic>
    </p:spTree>
    <p:extLst>
      <p:ext uri="{BB962C8B-B14F-4D97-AF65-F5344CB8AC3E}">
        <p14:creationId xmlns:p14="http://schemas.microsoft.com/office/powerpoint/2010/main" val="21063651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720" y="4833439"/>
            <a:ext cx="9855200" cy="2005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矩形 11"/>
          <p:cNvSpPr/>
          <p:nvPr/>
        </p:nvSpPr>
        <p:spPr>
          <a:xfrm>
            <a:off x="-168720" y="1760152"/>
            <a:ext cx="9855200" cy="3802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 name="橢圓 4"/>
          <p:cNvSpPr/>
          <p:nvPr/>
        </p:nvSpPr>
        <p:spPr>
          <a:xfrm>
            <a:off x="2139051" y="1924601"/>
            <a:ext cx="3268857" cy="2721835"/>
          </a:xfrm>
          <a:prstGeom prst="ellipse">
            <a:avLst/>
          </a:prstGeom>
          <a:noFill/>
          <a:ln w="5715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6" name="橢圓 5"/>
          <p:cNvSpPr/>
          <p:nvPr/>
        </p:nvSpPr>
        <p:spPr>
          <a:xfrm>
            <a:off x="4550126" y="1957396"/>
            <a:ext cx="3256699" cy="2732381"/>
          </a:xfrm>
          <a:prstGeom prst="ellipse">
            <a:avLst/>
          </a:prstGeom>
          <a:noFill/>
          <a:ln w="5715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 name="文字方塊 6"/>
          <p:cNvSpPr txBox="1"/>
          <p:nvPr/>
        </p:nvSpPr>
        <p:spPr>
          <a:xfrm>
            <a:off x="2139051" y="3077162"/>
            <a:ext cx="2467429" cy="523220"/>
          </a:xfrm>
          <a:prstGeom prst="rect">
            <a:avLst/>
          </a:prstGeom>
          <a:noFill/>
        </p:spPr>
        <p:txBody>
          <a:bodyPr wrap="square" rtlCol="0">
            <a:spAutoFit/>
          </a:bodyPr>
          <a:lstStyle/>
          <a:p>
            <a:pPr algn="ctr"/>
            <a:r>
              <a:rPr lang="en-US" altLang="zh-TW" sz="2800" dirty="0"/>
              <a:t>Policy-based</a:t>
            </a:r>
            <a:endParaRPr lang="zh-TW" altLang="en-US" sz="2800" dirty="0"/>
          </a:p>
        </p:txBody>
      </p:sp>
      <p:sp>
        <p:nvSpPr>
          <p:cNvPr id="8" name="文字方塊 7"/>
          <p:cNvSpPr txBox="1"/>
          <p:nvPr/>
        </p:nvSpPr>
        <p:spPr>
          <a:xfrm>
            <a:off x="5324459" y="3085456"/>
            <a:ext cx="2467429" cy="523220"/>
          </a:xfrm>
          <a:prstGeom prst="rect">
            <a:avLst/>
          </a:prstGeom>
          <a:noFill/>
        </p:spPr>
        <p:txBody>
          <a:bodyPr wrap="square" rtlCol="0">
            <a:spAutoFit/>
          </a:bodyPr>
          <a:lstStyle/>
          <a:p>
            <a:pPr algn="ctr"/>
            <a:r>
              <a:rPr lang="en-US" altLang="zh-TW" sz="2800" dirty="0"/>
              <a:t>Value-based</a:t>
            </a:r>
            <a:endParaRPr lang="zh-TW" altLang="en-US" sz="2800" dirty="0"/>
          </a:p>
        </p:txBody>
      </p:sp>
      <p:sp>
        <p:nvSpPr>
          <p:cNvPr id="9" name="文字方塊 8"/>
          <p:cNvSpPr txBox="1"/>
          <p:nvPr/>
        </p:nvSpPr>
        <p:spPr>
          <a:xfrm>
            <a:off x="790824" y="4845394"/>
            <a:ext cx="2916668" cy="523220"/>
          </a:xfrm>
          <a:prstGeom prst="rect">
            <a:avLst/>
          </a:prstGeom>
          <a:noFill/>
        </p:spPr>
        <p:txBody>
          <a:bodyPr wrap="square" rtlCol="0">
            <a:spAutoFit/>
          </a:bodyPr>
          <a:lstStyle/>
          <a:p>
            <a:pPr algn="ctr"/>
            <a:r>
              <a:rPr lang="en-US" altLang="zh-TW" sz="2800" dirty="0">
                <a:solidFill>
                  <a:srgbClr val="0000FF"/>
                </a:solidFill>
              </a:rPr>
              <a:t>Learning an Actor</a:t>
            </a:r>
            <a:endParaRPr lang="zh-TW" altLang="en-US" sz="2800" dirty="0">
              <a:solidFill>
                <a:srgbClr val="0000FF"/>
              </a:solidFill>
            </a:endParaRPr>
          </a:p>
        </p:txBody>
      </p:sp>
      <p:sp>
        <p:nvSpPr>
          <p:cNvPr id="10" name="文字方塊 9"/>
          <p:cNvSpPr txBox="1"/>
          <p:nvPr/>
        </p:nvSpPr>
        <p:spPr>
          <a:xfrm>
            <a:off x="6124677" y="4832696"/>
            <a:ext cx="3077379" cy="523220"/>
          </a:xfrm>
          <a:prstGeom prst="rect">
            <a:avLst/>
          </a:prstGeom>
          <a:noFill/>
        </p:spPr>
        <p:txBody>
          <a:bodyPr wrap="square" rtlCol="0">
            <a:spAutoFit/>
          </a:bodyPr>
          <a:lstStyle/>
          <a:p>
            <a:pPr algn="ctr"/>
            <a:r>
              <a:rPr lang="en-US" altLang="zh-TW" sz="2800" dirty="0">
                <a:solidFill>
                  <a:srgbClr val="0000FF"/>
                </a:solidFill>
              </a:rPr>
              <a:t>Learning a Critic</a:t>
            </a:r>
            <a:endParaRPr lang="zh-TW" altLang="en-US" sz="2800" dirty="0">
              <a:solidFill>
                <a:srgbClr val="0000FF"/>
              </a:solidFill>
            </a:endParaRPr>
          </a:p>
        </p:txBody>
      </p:sp>
      <p:sp>
        <p:nvSpPr>
          <p:cNvPr id="11" name="文字方塊 10"/>
          <p:cNvSpPr txBox="1"/>
          <p:nvPr/>
        </p:nvSpPr>
        <p:spPr>
          <a:xfrm>
            <a:off x="3766418" y="4855883"/>
            <a:ext cx="2569028" cy="523220"/>
          </a:xfrm>
          <a:prstGeom prst="rect">
            <a:avLst/>
          </a:prstGeom>
          <a:noFill/>
        </p:spPr>
        <p:txBody>
          <a:bodyPr wrap="square" rtlCol="0">
            <a:spAutoFit/>
          </a:bodyPr>
          <a:lstStyle/>
          <a:p>
            <a:pPr algn="ctr"/>
            <a:r>
              <a:rPr lang="en-US" altLang="zh-TW" sz="2800" dirty="0">
                <a:solidFill>
                  <a:srgbClr val="0000FF"/>
                </a:solidFill>
              </a:rPr>
              <a:t>Actor + Critic</a:t>
            </a:r>
            <a:endParaRPr lang="zh-TW" altLang="en-US" sz="2800" dirty="0">
              <a:solidFill>
                <a:srgbClr val="0000FF"/>
              </a:solidFill>
            </a:endParaRPr>
          </a:p>
        </p:txBody>
      </p:sp>
      <p:cxnSp>
        <p:nvCxnSpPr>
          <p:cNvPr id="13" name="直線單箭頭接點 12"/>
          <p:cNvCxnSpPr>
            <a:cxnSpLocks/>
          </p:cNvCxnSpPr>
          <p:nvPr/>
        </p:nvCxnSpPr>
        <p:spPr>
          <a:xfrm>
            <a:off x="6622174" y="3772631"/>
            <a:ext cx="851126" cy="1072763"/>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2460333" y="3709268"/>
            <a:ext cx="904080" cy="111395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cxnSpLocks/>
          </p:cNvCxnSpPr>
          <p:nvPr/>
        </p:nvCxnSpPr>
        <p:spPr>
          <a:xfrm>
            <a:off x="4931392" y="3514276"/>
            <a:ext cx="75801" cy="138701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2148560" y="5916372"/>
            <a:ext cx="4970667" cy="523220"/>
          </a:xfrm>
          <a:prstGeom prst="rect">
            <a:avLst/>
          </a:prstGeom>
          <a:noFill/>
        </p:spPr>
        <p:txBody>
          <a:bodyPr wrap="square" rtlCol="0">
            <a:spAutoFit/>
          </a:bodyPr>
          <a:lstStyle/>
          <a:p>
            <a:pPr algn="ctr"/>
            <a:r>
              <a:rPr lang="en-US" altLang="zh-TW" sz="2800" b="1" i="1" u="sng" dirty="0"/>
              <a:t>Model-based Approach</a:t>
            </a:r>
            <a:endParaRPr lang="zh-TW" altLang="en-US" sz="2800" b="1" i="1" u="sng" dirty="0"/>
          </a:p>
        </p:txBody>
      </p:sp>
      <p:sp>
        <p:nvSpPr>
          <p:cNvPr id="18" name="文字方塊 17"/>
          <p:cNvSpPr txBox="1"/>
          <p:nvPr/>
        </p:nvSpPr>
        <p:spPr>
          <a:xfrm>
            <a:off x="72570" y="1938344"/>
            <a:ext cx="2496457" cy="954107"/>
          </a:xfrm>
          <a:prstGeom prst="rect">
            <a:avLst/>
          </a:prstGeom>
          <a:noFill/>
        </p:spPr>
        <p:txBody>
          <a:bodyPr wrap="square" rtlCol="0">
            <a:spAutoFit/>
          </a:bodyPr>
          <a:lstStyle/>
          <a:p>
            <a:pPr algn="ctr"/>
            <a:r>
              <a:rPr lang="en-US" altLang="zh-TW" sz="2800" b="1" i="1" u="sng" dirty="0"/>
              <a:t>Model-free Approach</a:t>
            </a:r>
            <a:endParaRPr lang="zh-TW" altLang="en-US" sz="2800" b="1" i="1" u="sng" dirty="0"/>
          </a:p>
        </p:txBody>
      </p:sp>
      <p:sp>
        <p:nvSpPr>
          <p:cNvPr id="20" name="文字方塊 19">
            <a:extLst>
              <a:ext uri="{FF2B5EF4-FFF2-40B4-BE49-F238E27FC236}">
                <a16:creationId xmlns:a16="http://schemas.microsoft.com/office/drawing/2014/main" id="{B7193A19-70B4-4BE0-9A1E-C9E182A48049}"/>
              </a:ext>
            </a:extLst>
          </p:cNvPr>
          <p:cNvSpPr txBox="1"/>
          <p:nvPr/>
        </p:nvSpPr>
        <p:spPr>
          <a:xfrm>
            <a:off x="3186928" y="534772"/>
            <a:ext cx="5592469" cy="954107"/>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TW" sz="2800" dirty="0"/>
              <a:t>Alpha Go: policy-based + value-based + model-based</a:t>
            </a:r>
            <a:endParaRPr lang="zh-TW" altLang="en-US" sz="2800" dirty="0"/>
          </a:p>
        </p:txBody>
      </p:sp>
    </p:spTree>
    <p:extLst>
      <p:ext uri="{BB962C8B-B14F-4D97-AF65-F5344CB8AC3E}">
        <p14:creationId xmlns:p14="http://schemas.microsoft.com/office/powerpoint/2010/main" val="22780156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Policy-based Approach</a:t>
            </a:r>
            <a:endParaRPr lang="zh-TW" altLang="en-US" dirty="0"/>
          </a:p>
        </p:txBody>
      </p:sp>
      <p:sp>
        <p:nvSpPr>
          <p:cNvPr id="3" name="副標題 2"/>
          <p:cNvSpPr>
            <a:spLocks noGrp="1"/>
          </p:cNvSpPr>
          <p:nvPr>
            <p:ph type="subTitle" idx="1"/>
          </p:nvPr>
        </p:nvSpPr>
        <p:spPr/>
        <p:txBody>
          <a:bodyPr>
            <a:normAutofit/>
          </a:bodyPr>
          <a:lstStyle/>
          <a:p>
            <a:r>
              <a:rPr lang="en-US" altLang="zh-TW" sz="4800" dirty="0">
                <a:solidFill>
                  <a:srgbClr val="0000FF"/>
                </a:solidFill>
              </a:rPr>
              <a:t>Learning an Actor</a:t>
            </a:r>
            <a:endParaRPr lang="zh-TW" altLang="en-US" sz="4800" dirty="0">
              <a:solidFill>
                <a:srgbClr val="0000FF"/>
              </a:solidFill>
            </a:endParaRPr>
          </a:p>
        </p:txBody>
      </p:sp>
    </p:spTree>
    <p:extLst>
      <p:ext uri="{BB962C8B-B14F-4D97-AF65-F5344CB8AC3E}">
        <p14:creationId xmlns:p14="http://schemas.microsoft.com/office/powerpoint/2010/main" val="6681269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8506"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85011" y="3752284"/>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532263" y="1885725"/>
            <a:ext cx="2259724" cy="17332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514477" y="2566317"/>
            <a:ext cx="2277510"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Neural Network as Actor</a:t>
            </a:r>
            <a:endParaRPr lang="zh-TW" altLang="en-US" sz="2400" dirty="0"/>
          </a:p>
        </p:txBody>
      </p:sp>
    </p:spTree>
    <p:extLst>
      <p:ext uri="{BB962C8B-B14F-4D97-AF65-F5344CB8AC3E}">
        <p14:creationId xmlns:p14="http://schemas.microsoft.com/office/powerpoint/2010/main" val="35113652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Neural network as Actor</a:t>
            </a:r>
            <a:endParaRPr lang="zh-TW" altLang="en-US" dirty="0"/>
          </a:p>
        </p:txBody>
      </p:sp>
      <p:sp>
        <p:nvSpPr>
          <p:cNvPr id="3" name="內容版面配置區 2"/>
          <p:cNvSpPr>
            <a:spLocks noGrp="1"/>
          </p:cNvSpPr>
          <p:nvPr>
            <p:ph sz="quarter" idx="1"/>
          </p:nvPr>
        </p:nvSpPr>
        <p:spPr/>
        <p:txBody>
          <a:bodyPr/>
          <a:lstStyle/>
          <a:p>
            <a:r>
              <a:rPr lang="en-US" altLang="zh-TW" sz="2400" dirty="0"/>
              <a:t>Input of neural network: the observation of machine represented as a vector or a matrix</a:t>
            </a:r>
          </a:p>
          <a:p>
            <a:r>
              <a:rPr lang="en-US" altLang="zh-TW" sz="2400" dirty="0"/>
              <a:t>Output neural network : each action corresponds to a neuron in output layer</a:t>
            </a:r>
          </a:p>
          <a:p>
            <a:pPr lvl="2"/>
            <a:endParaRPr lang="zh-TW" altLang="en-US" dirty="0"/>
          </a:p>
        </p:txBody>
      </p:sp>
      <p:sp>
        <p:nvSpPr>
          <p:cNvPr id="5" name="Shape 226"/>
          <p:cNvSpPr/>
          <p:nvPr/>
        </p:nvSpPr>
        <p:spPr>
          <a:xfrm>
            <a:off x="4703601" y="4053382"/>
            <a:ext cx="312049" cy="1505262"/>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 name="Shape 238"/>
          <p:cNvSpPr/>
          <p:nvPr/>
        </p:nvSpPr>
        <p:spPr>
          <a:xfrm>
            <a:off x="4732244" y="4145693"/>
            <a:ext cx="247823" cy="247823"/>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7" name="Shape 239"/>
          <p:cNvSpPr/>
          <p:nvPr/>
        </p:nvSpPr>
        <p:spPr>
          <a:xfrm>
            <a:off x="4739040" y="4476045"/>
            <a:ext cx="247030" cy="247030"/>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8" name="Shape 240"/>
          <p:cNvSpPr/>
          <p:nvPr/>
        </p:nvSpPr>
        <p:spPr>
          <a:xfrm>
            <a:off x="4749108" y="5246223"/>
            <a:ext cx="242473" cy="242473"/>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9" name="Shape 241"/>
          <p:cNvSpPr txBox="1"/>
          <p:nvPr/>
        </p:nvSpPr>
        <p:spPr>
          <a:xfrm rot="5400000">
            <a:off x="4730941" y="4838998"/>
            <a:ext cx="579899" cy="39444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2800" b="0" i="0" u="none" strike="noStrike" cap="none" dirty="0">
                <a:solidFill>
                  <a:srgbClr val="000000"/>
                </a:solidFill>
                <a:latin typeface="Arial"/>
                <a:ea typeface="Arial"/>
                <a:cs typeface="Arial"/>
                <a:sym typeface="Arial"/>
              </a:rPr>
              <a:t>…</a:t>
            </a:r>
          </a:p>
        </p:txBody>
      </p:sp>
      <p:sp>
        <p:nvSpPr>
          <p:cNvPr id="10" name="向左箭號 112"/>
          <p:cNvSpPr/>
          <p:nvPr/>
        </p:nvSpPr>
        <p:spPr>
          <a:xfrm flipH="1">
            <a:off x="4304820" y="4636843"/>
            <a:ext cx="361871"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文字方塊 10"/>
          <p:cNvSpPr txBox="1"/>
          <p:nvPr/>
        </p:nvSpPr>
        <p:spPr>
          <a:xfrm flipH="1">
            <a:off x="3761595" y="4478830"/>
            <a:ext cx="72756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2" name="Shape 226"/>
          <p:cNvSpPr/>
          <p:nvPr/>
        </p:nvSpPr>
        <p:spPr>
          <a:xfrm>
            <a:off x="3627992" y="4145693"/>
            <a:ext cx="300424" cy="1317289"/>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cxnSp>
        <p:nvCxnSpPr>
          <p:cNvPr id="13" name="Shape 229"/>
          <p:cNvCxnSpPr/>
          <p:nvPr/>
        </p:nvCxnSpPr>
        <p:spPr>
          <a:xfrm>
            <a:off x="5026193" y="4267574"/>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4" name="Shape 229"/>
          <p:cNvCxnSpPr/>
          <p:nvPr/>
        </p:nvCxnSpPr>
        <p:spPr>
          <a:xfrm>
            <a:off x="5022061" y="4680870"/>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5" name="Shape 229"/>
          <p:cNvCxnSpPr/>
          <p:nvPr/>
        </p:nvCxnSpPr>
        <p:spPr>
          <a:xfrm>
            <a:off x="5015349" y="5349725"/>
            <a:ext cx="383836" cy="0"/>
          </a:xfrm>
          <a:prstGeom prst="straightConnector1">
            <a:avLst/>
          </a:prstGeom>
          <a:noFill/>
          <a:ln w="25400" cap="flat" cmpd="sng">
            <a:solidFill>
              <a:schemeClr val="dk1"/>
            </a:solidFill>
            <a:prstDash val="solid"/>
            <a:round/>
            <a:headEnd type="none" w="med" len="med"/>
            <a:tailEnd type="triangle" w="lg" len="lg"/>
          </a:ln>
        </p:spPr>
      </p:cxnSp>
      <p:sp>
        <p:nvSpPr>
          <p:cNvPr id="16" name="向左箭號 66"/>
          <p:cNvSpPr/>
          <p:nvPr/>
        </p:nvSpPr>
        <p:spPr>
          <a:xfrm flipH="1">
            <a:off x="3218805" y="4636843"/>
            <a:ext cx="361871"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向左箭號 67"/>
          <p:cNvSpPr/>
          <p:nvPr/>
        </p:nvSpPr>
        <p:spPr>
          <a:xfrm flipH="1">
            <a:off x="2383532" y="4623409"/>
            <a:ext cx="432365"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矩形 17"/>
          <p:cNvSpPr/>
          <p:nvPr/>
        </p:nvSpPr>
        <p:spPr>
          <a:xfrm flipH="1">
            <a:off x="2755074" y="3988801"/>
            <a:ext cx="2340518" cy="1668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Shape 226"/>
          <p:cNvSpPr/>
          <p:nvPr/>
        </p:nvSpPr>
        <p:spPr>
          <a:xfrm>
            <a:off x="2873557" y="4145693"/>
            <a:ext cx="300424" cy="1317289"/>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1" name="文字方塊 20"/>
          <p:cNvSpPr txBox="1"/>
          <p:nvPr/>
        </p:nvSpPr>
        <p:spPr>
          <a:xfrm>
            <a:off x="2846571" y="3451868"/>
            <a:ext cx="2224070" cy="523220"/>
          </a:xfrm>
          <a:prstGeom prst="rect">
            <a:avLst/>
          </a:prstGeom>
          <a:noFill/>
        </p:spPr>
        <p:txBody>
          <a:bodyPr wrap="square" rtlCol="0">
            <a:spAutoFit/>
          </a:bodyPr>
          <a:lstStyle/>
          <a:p>
            <a:pPr algn="ctr"/>
            <a:r>
              <a:rPr lang="en-US" altLang="zh-TW" sz="2800" b="1" i="1" u="sng" dirty="0">
                <a:solidFill>
                  <a:srgbClr val="FF0000"/>
                </a:solidFill>
              </a:rPr>
              <a:t>NN as actor </a:t>
            </a:r>
            <a:endParaRPr lang="zh-TW" altLang="en-US" sz="2800" b="1" i="1" u="sng" dirty="0">
              <a:solidFill>
                <a:srgbClr val="FF0000"/>
              </a:solidFill>
            </a:endParaRPr>
          </a:p>
        </p:txBody>
      </p:sp>
      <p:sp>
        <p:nvSpPr>
          <p:cNvPr id="28" name="文字方塊 27"/>
          <p:cNvSpPr txBox="1"/>
          <p:nvPr/>
        </p:nvSpPr>
        <p:spPr>
          <a:xfrm>
            <a:off x="740098" y="5349407"/>
            <a:ext cx="1283377" cy="461665"/>
          </a:xfrm>
          <a:prstGeom prst="rect">
            <a:avLst/>
          </a:prstGeom>
          <a:noFill/>
        </p:spPr>
        <p:txBody>
          <a:bodyPr wrap="square" rtlCol="0">
            <a:spAutoFit/>
          </a:bodyPr>
          <a:lstStyle/>
          <a:p>
            <a:pPr algn="ctr"/>
            <a:r>
              <a:rPr lang="en-US" altLang="zh-TW" sz="2400" dirty="0"/>
              <a:t>pixels</a:t>
            </a:r>
            <a:endParaRPr lang="zh-TW" altLang="en-US" sz="2400" dirty="0"/>
          </a:p>
        </p:txBody>
      </p:sp>
      <p:sp>
        <p:nvSpPr>
          <p:cNvPr id="30" name="文字方塊 29"/>
          <p:cNvSpPr txBox="1"/>
          <p:nvPr/>
        </p:nvSpPr>
        <p:spPr>
          <a:xfrm>
            <a:off x="5464145" y="5121399"/>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fire</a:t>
            </a:r>
          </a:p>
        </p:txBody>
      </p:sp>
      <p:sp>
        <p:nvSpPr>
          <p:cNvPr id="31" name="文字方塊 30"/>
          <p:cNvSpPr txBox="1"/>
          <p:nvPr/>
        </p:nvSpPr>
        <p:spPr>
          <a:xfrm>
            <a:off x="5464145" y="4523020"/>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right</a:t>
            </a:r>
          </a:p>
        </p:txBody>
      </p:sp>
      <p:sp>
        <p:nvSpPr>
          <p:cNvPr id="32" name="文字方塊 31"/>
          <p:cNvSpPr txBox="1"/>
          <p:nvPr/>
        </p:nvSpPr>
        <p:spPr>
          <a:xfrm>
            <a:off x="5468094" y="4066316"/>
            <a:ext cx="89163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left</a:t>
            </a:r>
          </a:p>
        </p:txBody>
      </p:sp>
      <p:sp>
        <p:nvSpPr>
          <p:cNvPr id="33" name="文字方塊 32"/>
          <p:cNvSpPr txBox="1"/>
          <p:nvPr/>
        </p:nvSpPr>
        <p:spPr>
          <a:xfrm>
            <a:off x="7245757" y="4219281"/>
            <a:ext cx="1628991"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solidFill>
                  <a:srgbClr val="FF0000"/>
                </a:solidFill>
              </a:rPr>
              <a:t>Probability of taking the action</a:t>
            </a:r>
            <a:endParaRPr lang="zh-TW" altLang="en-US" sz="2400" dirty="0">
              <a:solidFill>
                <a:srgbClr val="FF0000"/>
              </a:solidFill>
            </a:endParaRPr>
          </a:p>
        </p:txBody>
      </p:sp>
      <p:sp>
        <p:nvSpPr>
          <p:cNvPr id="20" name="矩形 19"/>
          <p:cNvSpPr/>
          <p:nvPr/>
        </p:nvSpPr>
        <p:spPr>
          <a:xfrm>
            <a:off x="515519" y="5802426"/>
            <a:ext cx="7943308" cy="461665"/>
          </a:xfrm>
          <a:prstGeom prst="rect">
            <a:avLst/>
          </a:prstGeom>
        </p:spPr>
        <p:txBody>
          <a:bodyPr wrap="square">
            <a:spAutoFit/>
          </a:bodyPr>
          <a:lstStyle/>
          <a:p>
            <a:pPr algn="ctr"/>
            <a:r>
              <a:rPr lang="en-US" altLang="zh-TW" sz="2400" dirty="0"/>
              <a:t>What is the benefit of using network instead of lookup table? </a:t>
            </a:r>
            <a:endParaRPr lang="zh-TW" altLang="en-US" sz="2400" dirty="0"/>
          </a:p>
        </p:txBody>
      </p:sp>
      <p:pic>
        <p:nvPicPr>
          <p:cNvPr id="36" name="圖片 35"/>
          <p:cNvPicPr>
            <a:picLocks noChangeAspect="1"/>
          </p:cNvPicPr>
          <p:nvPr/>
        </p:nvPicPr>
        <p:blipFill>
          <a:blip r:embed="rId3"/>
          <a:stretch>
            <a:fillRect/>
          </a:stretch>
        </p:blipFill>
        <p:spPr>
          <a:xfrm>
            <a:off x="5353097" y="2943606"/>
            <a:ext cx="1063816" cy="1081303"/>
          </a:xfrm>
          <a:prstGeom prst="rect">
            <a:avLst/>
          </a:prstGeom>
        </p:spPr>
      </p:pic>
      <p:sp>
        <p:nvSpPr>
          <p:cNvPr id="37" name="文字方塊 36"/>
          <p:cNvSpPr txBox="1"/>
          <p:nvPr/>
        </p:nvSpPr>
        <p:spPr>
          <a:xfrm>
            <a:off x="6306424" y="4042783"/>
            <a:ext cx="637575" cy="461665"/>
          </a:xfrm>
          <a:prstGeom prst="rect">
            <a:avLst/>
          </a:prstGeom>
          <a:noFill/>
        </p:spPr>
        <p:txBody>
          <a:bodyPr wrap="square" rtlCol="0">
            <a:spAutoFit/>
          </a:bodyPr>
          <a:lstStyle/>
          <a:p>
            <a:pPr algn="ctr"/>
            <a:r>
              <a:rPr lang="en-US" altLang="zh-TW" sz="2400" dirty="0"/>
              <a:t>0.7</a:t>
            </a:r>
            <a:endParaRPr lang="zh-TW" altLang="en-US" sz="2400" dirty="0"/>
          </a:p>
        </p:txBody>
      </p:sp>
      <p:sp>
        <p:nvSpPr>
          <p:cNvPr id="38" name="文字方塊 37"/>
          <p:cNvSpPr txBox="1"/>
          <p:nvPr/>
        </p:nvSpPr>
        <p:spPr>
          <a:xfrm>
            <a:off x="6309371" y="4513699"/>
            <a:ext cx="637575" cy="461665"/>
          </a:xfrm>
          <a:prstGeom prst="rect">
            <a:avLst/>
          </a:prstGeom>
          <a:noFill/>
        </p:spPr>
        <p:txBody>
          <a:bodyPr wrap="square" rtlCol="0">
            <a:spAutoFit/>
          </a:bodyPr>
          <a:lstStyle/>
          <a:p>
            <a:pPr algn="ctr"/>
            <a:r>
              <a:rPr lang="en-US" altLang="zh-TW" sz="2400" dirty="0"/>
              <a:t>0.2</a:t>
            </a:r>
            <a:endParaRPr lang="zh-TW" altLang="en-US" sz="2400" dirty="0"/>
          </a:p>
        </p:txBody>
      </p:sp>
      <p:sp>
        <p:nvSpPr>
          <p:cNvPr id="39" name="文字方塊 38"/>
          <p:cNvSpPr txBox="1"/>
          <p:nvPr/>
        </p:nvSpPr>
        <p:spPr>
          <a:xfrm>
            <a:off x="6315400" y="5090621"/>
            <a:ext cx="637575" cy="461665"/>
          </a:xfrm>
          <a:prstGeom prst="rect">
            <a:avLst/>
          </a:prstGeom>
          <a:noFill/>
        </p:spPr>
        <p:txBody>
          <a:bodyPr wrap="square" rtlCol="0">
            <a:spAutoFit/>
          </a:bodyPr>
          <a:lstStyle/>
          <a:p>
            <a:pPr algn="ctr"/>
            <a:r>
              <a:rPr lang="en-US" altLang="zh-TW" sz="2400" dirty="0"/>
              <a:t>0.1</a:t>
            </a:r>
            <a:endParaRPr lang="zh-TW" altLang="en-US" sz="2400" dirty="0"/>
          </a:p>
        </p:txBody>
      </p:sp>
      <p:sp>
        <p:nvSpPr>
          <p:cNvPr id="40" name="右大括弧 39"/>
          <p:cNvSpPr/>
          <p:nvPr/>
        </p:nvSpPr>
        <p:spPr>
          <a:xfrm>
            <a:off x="6864524" y="3963723"/>
            <a:ext cx="241292" cy="1719055"/>
          </a:xfrm>
          <a:prstGeom prst="rightBrace">
            <a:avLst>
              <a:gd name="adj1" fmla="val 52545"/>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41" name="圖片 40"/>
          <p:cNvPicPr>
            <a:picLocks noChangeAspect="1"/>
          </p:cNvPicPr>
          <p:nvPr/>
        </p:nvPicPr>
        <p:blipFill>
          <a:blip r:embed="rId4"/>
          <a:stretch>
            <a:fillRect/>
          </a:stretch>
        </p:blipFill>
        <p:spPr>
          <a:xfrm>
            <a:off x="446942" y="4160988"/>
            <a:ext cx="1869691" cy="1229829"/>
          </a:xfrm>
          <a:prstGeom prst="rect">
            <a:avLst/>
          </a:prstGeom>
        </p:spPr>
      </p:pic>
      <p:sp>
        <p:nvSpPr>
          <p:cNvPr id="42" name="文字方塊 41"/>
          <p:cNvSpPr txBox="1"/>
          <p:nvPr/>
        </p:nvSpPr>
        <p:spPr>
          <a:xfrm>
            <a:off x="6568688" y="6222233"/>
            <a:ext cx="2143491"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generalization</a:t>
            </a:r>
            <a:endParaRPr lang="zh-TW" altLang="en-US" sz="2400" dirty="0"/>
          </a:p>
        </p:txBody>
      </p:sp>
    </p:spTree>
    <p:extLst>
      <p:ext uri="{BB962C8B-B14F-4D97-AF65-F5344CB8AC3E}">
        <p14:creationId xmlns:p14="http://schemas.microsoft.com/office/powerpoint/2010/main" val="3530643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p:bldP spid="10" grpId="0" animBg="1"/>
      <p:bldP spid="11" grpId="0"/>
      <p:bldP spid="12" grpId="0" animBg="1"/>
      <p:bldP spid="16" grpId="0" animBg="1"/>
      <p:bldP spid="17" grpId="0" animBg="1"/>
      <p:bldP spid="18" grpId="0" animBg="1"/>
      <p:bldP spid="19" grpId="0" animBg="1"/>
      <p:bldP spid="21" grpId="0"/>
      <p:bldP spid="28" grpId="0"/>
      <p:bldP spid="30" grpId="0" animBg="1"/>
      <p:bldP spid="31" grpId="0" animBg="1"/>
      <p:bldP spid="32" grpId="0" animBg="1"/>
      <p:bldP spid="33" grpId="0" animBg="1"/>
      <p:bldP spid="20" grpId="0"/>
      <p:bldP spid="37" grpId="0"/>
      <p:bldP spid="38" grpId="0"/>
      <p:bldP spid="39" grpId="0"/>
      <p:bldP spid="40" grpId="0" animBg="1"/>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8506"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85011" y="3752284"/>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3442138" y="1885725"/>
            <a:ext cx="2259724" cy="17332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514477" y="2595411"/>
            <a:ext cx="2277510"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Neural Network as Actor</a:t>
            </a:r>
            <a:endParaRPr lang="zh-TW" altLang="en-US" sz="2400" dirty="0"/>
          </a:p>
        </p:txBody>
      </p:sp>
    </p:spTree>
    <p:extLst>
      <p:ext uri="{BB962C8B-B14F-4D97-AF65-F5344CB8AC3E}">
        <p14:creationId xmlns:p14="http://schemas.microsoft.com/office/powerpoint/2010/main" val="4243795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Goodness of Actor</a:t>
            </a:r>
            <a:endParaRPr lang="zh-TW" altLang="en-US" dirty="0"/>
          </a:p>
        </p:txBody>
      </p:sp>
      <p:sp>
        <p:nvSpPr>
          <p:cNvPr id="3" name="內容版面配置區 2"/>
          <p:cNvSpPr>
            <a:spLocks noGrp="1"/>
          </p:cNvSpPr>
          <p:nvPr>
            <p:ph idx="1"/>
          </p:nvPr>
        </p:nvSpPr>
        <p:spPr/>
        <p:txBody>
          <a:bodyPr/>
          <a:lstStyle/>
          <a:p>
            <a:r>
              <a:rPr lang="en-US" altLang="zh-TW" dirty="0"/>
              <a:t>Review: Supervised learning</a:t>
            </a:r>
          </a:p>
          <a:p>
            <a:endParaRPr lang="en-US" altLang="zh-TW" dirty="0"/>
          </a:p>
          <a:p>
            <a:endParaRPr lang="en-US" altLang="zh-TW" dirty="0"/>
          </a:p>
          <a:p>
            <a:endParaRPr lang="en-US" altLang="zh-TW" dirty="0"/>
          </a:p>
        </p:txBody>
      </p:sp>
      <p:sp>
        <p:nvSpPr>
          <p:cNvPr id="4" name="矩形 3"/>
          <p:cNvSpPr/>
          <p:nvPr/>
        </p:nvSpPr>
        <p:spPr>
          <a:xfrm>
            <a:off x="5844094" y="382469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a:off x="2686822" y="381243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5"/>
          <p:cNvSpPr/>
          <p:nvPr/>
        </p:nvSpPr>
        <p:spPr>
          <a:xfrm>
            <a:off x="1503719" y="384007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7" name="直線單箭頭接點 6"/>
          <p:cNvCxnSpPr/>
          <p:nvPr/>
        </p:nvCxnSpPr>
        <p:spPr>
          <a:xfrm>
            <a:off x="5150374" y="4860852"/>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a:off x="5259690" y="6106742"/>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5126490" y="4082049"/>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72107" y="45577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p:cNvSpPr/>
          <p:nvPr/>
        </p:nvSpPr>
        <p:spPr>
          <a:xfrm>
            <a:off x="1577925" y="398743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extLst>
              <p:ext uri="{D42A27DB-BD31-4B8C-83A1-F6EECF244321}">
                <p14:modId xmlns:p14="http://schemas.microsoft.com/office/powerpoint/2010/main" val="455054934"/>
              </p:ext>
            </p:extLst>
          </p:nvPr>
        </p:nvGraphicFramePr>
        <p:xfrm>
          <a:off x="1590624" y="3892187"/>
          <a:ext cx="325438" cy="461962"/>
        </p:xfrm>
        <a:graphic>
          <a:graphicData uri="http://schemas.openxmlformats.org/presentationml/2006/ole">
            <mc:AlternateContent xmlns:mc="http://schemas.openxmlformats.org/markup-compatibility/2006">
              <mc:Choice xmlns:v="urn:schemas-microsoft-com:vml" Requires="v">
                <p:oleObj spid="_x0000_s1713" name="方程式" r:id="rId3" imgW="152280" imgH="215640" progId="Equation.3">
                  <p:embed/>
                </p:oleObj>
              </mc:Choice>
              <mc:Fallback>
                <p:oleObj name="方程式" r:id="rId3" imgW="152280" imgH="215640" progId="Equation.3">
                  <p:embed/>
                  <p:pic>
                    <p:nvPicPr>
                      <p:cNvPr id="49" name="Object 12"/>
                      <p:cNvPicPr>
                        <a:picLocks noChangeAspect="1" noChangeArrowheads="1"/>
                      </p:cNvPicPr>
                      <p:nvPr/>
                    </p:nvPicPr>
                    <p:blipFill>
                      <a:blip r:embed="rId4"/>
                      <a:srcRect/>
                      <a:stretch>
                        <a:fillRect/>
                      </a:stretch>
                    </p:blipFill>
                    <p:spPr bwMode="auto">
                      <a:xfrm>
                        <a:off x="1590624" y="389218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708980210"/>
              </p:ext>
            </p:extLst>
          </p:nvPr>
        </p:nvGraphicFramePr>
        <p:xfrm>
          <a:off x="1595920" y="4474916"/>
          <a:ext cx="352425" cy="461963"/>
        </p:xfrm>
        <a:graphic>
          <a:graphicData uri="http://schemas.openxmlformats.org/presentationml/2006/ole">
            <mc:AlternateContent xmlns:mc="http://schemas.openxmlformats.org/markup-compatibility/2006">
              <mc:Choice xmlns:v="urn:schemas-microsoft-com:vml" Requires="v">
                <p:oleObj spid="_x0000_s1714" name="方程式" r:id="rId5" imgW="164880" imgH="215640" progId="Equation.3">
                  <p:embed/>
                </p:oleObj>
              </mc:Choice>
              <mc:Fallback>
                <p:oleObj name="方程式" r:id="rId5" imgW="164880" imgH="215640" progId="Equation.3">
                  <p:embed/>
                  <p:pic>
                    <p:nvPicPr>
                      <p:cNvPr id="52" name="Object 12"/>
                      <p:cNvPicPr>
                        <a:picLocks noChangeAspect="1" noChangeArrowheads="1"/>
                      </p:cNvPicPr>
                      <p:nvPr/>
                    </p:nvPicPr>
                    <p:blipFill>
                      <a:blip r:embed="rId6"/>
                      <a:srcRect/>
                      <a:stretch>
                        <a:fillRect/>
                      </a:stretch>
                    </p:blipFill>
                    <p:spPr bwMode="auto">
                      <a:xfrm>
                        <a:off x="1595920" y="447491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橢圓 13"/>
          <p:cNvSpPr/>
          <p:nvPr/>
        </p:nvSpPr>
        <p:spPr>
          <a:xfrm>
            <a:off x="2783932" y="38234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2786274" y="46020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橢圓 15"/>
          <p:cNvSpPr/>
          <p:nvPr/>
        </p:nvSpPr>
        <p:spPr>
          <a:xfrm>
            <a:off x="2774641" y="58300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文字方塊 16"/>
          <p:cNvSpPr txBox="1"/>
          <p:nvPr/>
        </p:nvSpPr>
        <p:spPr>
          <a:xfrm rot="5400000">
            <a:off x="2771894" y="52523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 name="矩形 17"/>
          <p:cNvSpPr/>
          <p:nvPr/>
        </p:nvSpPr>
        <p:spPr>
          <a:xfrm>
            <a:off x="1581632" y="59555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ext uri="{D42A27DB-BD31-4B8C-83A1-F6EECF244321}">
                <p14:modId xmlns:p14="http://schemas.microsoft.com/office/powerpoint/2010/main" val="520835567"/>
              </p:ext>
            </p:extLst>
          </p:nvPr>
        </p:nvGraphicFramePr>
        <p:xfrm>
          <a:off x="1509709" y="5858756"/>
          <a:ext cx="544512" cy="488950"/>
        </p:xfrm>
        <a:graphic>
          <a:graphicData uri="http://schemas.openxmlformats.org/presentationml/2006/ole">
            <mc:AlternateContent xmlns:mc="http://schemas.openxmlformats.org/markup-compatibility/2006">
              <mc:Choice xmlns:v="urn:schemas-microsoft-com:vml" Requires="v">
                <p:oleObj spid="_x0000_s1715" name="方程式" r:id="rId7" imgW="253800" imgH="228600" progId="Equation.3">
                  <p:embed/>
                </p:oleObj>
              </mc:Choice>
              <mc:Fallback>
                <p:oleObj name="方程式" r:id="rId7" imgW="253800" imgH="228600" progId="Equation.3">
                  <p:embed/>
                  <p:pic>
                    <p:nvPicPr>
                      <p:cNvPr id="62" name="Object 12"/>
                      <p:cNvPicPr>
                        <a:picLocks noChangeAspect="1" noChangeArrowheads="1"/>
                      </p:cNvPicPr>
                      <p:nvPr/>
                    </p:nvPicPr>
                    <p:blipFill>
                      <a:blip r:embed="rId8"/>
                      <a:srcRect/>
                      <a:stretch>
                        <a:fillRect/>
                      </a:stretch>
                    </p:blipFill>
                    <p:spPr bwMode="auto">
                      <a:xfrm>
                        <a:off x="1509709" y="5858756"/>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文字方塊 19"/>
          <p:cNvSpPr txBox="1"/>
          <p:nvPr/>
        </p:nvSpPr>
        <p:spPr>
          <a:xfrm rot="5400000">
            <a:off x="1457564" y="524046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1" name="文字方塊 20"/>
          <p:cNvSpPr txBox="1"/>
          <p:nvPr/>
        </p:nvSpPr>
        <p:spPr>
          <a:xfrm>
            <a:off x="4011139" y="376485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文字方塊 21"/>
          <p:cNvSpPr txBox="1"/>
          <p:nvPr/>
        </p:nvSpPr>
        <p:spPr>
          <a:xfrm>
            <a:off x="4028762" y="45503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4040942" y="5806641"/>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24" name="直線單箭頭接點 23"/>
          <p:cNvCxnSpPr>
            <a:stCxn id="14" idx="6"/>
          </p:cNvCxnSpPr>
          <p:nvPr/>
        </p:nvCxnSpPr>
        <p:spPr>
          <a:xfrm>
            <a:off x="3358090" y="411051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3358090" y="490226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3348799" y="612423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5" idx="6"/>
          </p:cNvCxnSpPr>
          <p:nvPr/>
        </p:nvCxnSpPr>
        <p:spPr>
          <a:xfrm flipV="1">
            <a:off x="3360432" y="411051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6"/>
          </p:cNvCxnSpPr>
          <p:nvPr/>
        </p:nvCxnSpPr>
        <p:spPr>
          <a:xfrm>
            <a:off x="3358090" y="411051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4" idx="6"/>
          </p:cNvCxnSpPr>
          <p:nvPr/>
        </p:nvCxnSpPr>
        <p:spPr>
          <a:xfrm>
            <a:off x="3358090" y="411051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5" idx="6"/>
          </p:cNvCxnSpPr>
          <p:nvPr/>
        </p:nvCxnSpPr>
        <p:spPr>
          <a:xfrm>
            <a:off x="3360432" y="488908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6" idx="6"/>
          </p:cNvCxnSpPr>
          <p:nvPr/>
        </p:nvCxnSpPr>
        <p:spPr>
          <a:xfrm flipV="1">
            <a:off x="3348799" y="411051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6" idx="6"/>
          </p:cNvCxnSpPr>
          <p:nvPr/>
        </p:nvCxnSpPr>
        <p:spPr>
          <a:xfrm flipV="1">
            <a:off x="3348799" y="488908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endCxn id="14" idx="2"/>
          </p:cNvCxnSpPr>
          <p:nvPr/>
        </p:nvCxnSpPr>
        <p:spPr>
          <a:xfrm flipV="1">
            <a:off x="1924532" y="411051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11" idx="3"/>
            <a:endCxn id="15" idx="2"/>
          </p:cNvCxnSpPr>
          <p:nvPr/>
        </p:nvCxnSpPr>
        <p:spPr>
          <a:xfrm>
            <a:off x="1920825" y="415888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11" idx="3"/>
            <a:endCxn id="16" idx="2"/>
          </p:cNvCxnSpPr>
          <p:nvPr/>
        </p:nvCxnSpPr>
        <p:spPr>
          <a:xfrm>
            <a:off x="1920825" y="415888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13" idx="3"/>
            <a:endCxn id="14" idx="2"/>
          </p:cNvCxnSpPr>
          <p:nvPr/>
        </p:nvCxnSpPr>
        <p:spPr>
          <a:xfrm flipV="1">
            <a:off x="1948345" y="411051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10" idx="3"/>
            <a:endCxn id="15" idx="2"/>
          </p:cNvCxnSpPr>
          <p:nvPr/>
        </p:nvCxnSpPr>
        <p:spPr>
          <a:xfrm>
            <a:off x="1915007" y="472921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0" idx="3"/>
            <a:endCxn id="16" idx="2"/>
          </p:cNvCxnSpPr>
          <p:nvPr/>
        </p:nvCxnSpPr>
        <p:spPr>
          <a:xfrm>
            <a:off x="1915007" y="472921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3"/>
            <a:endCxn id="14" idx="2"/>
          </p:cNvCxnSpPr>
          <p:nvPr/>
        </p:nvCxnSpPr>
        <p:spPr>
          <a:xfrm flipV="1">
            <a:off x="1986504" y="411051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9" idx="3"/>
            <a:endCxn id="15" idx="2"/>
          </p:cNvCxnSpPr>
          <p:nvPr/>
        </p:nvCxnSpPr>
        <p:spPr>
          <a:xfrm flipV="1">
            <a:off x="1960135" y="488908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9" idx="3"/>
            <a:endCxn id="16" idx="2"/>
          </p:cNvCxnSpPr>
          <p:nvPr/>
        </p:nvCxnSpPr>
        <p:spPr>
          <a:xfrm>
            <a:off x="1960135" y="610368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rot="5400000">
            <a:off x="5786284" y="532568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3" name="文字方塊 42"/>
          <p:cNvSpPr txBox="1"/>
          <p:nvPr/>
        </p:nvSpPr>
        <p:spPr>
          <a:xfrm>
            <a:off x="5855377" y="3806868"/>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44" name="文字方塊 43"/>
          <p:cNvSpPr txBox="1"/>
          <p:nvPr/>
        </p:nvSpPr>
        <p:spPr>
          <a:xfrm>
            <a:off x="5876475" y="4615177"/>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45" name="文字方塊 44"/>
          <p:cNvSpPr txBox="1"/>
          <p:nvPr/>
        </p:nvSpPr>
        <p:spPr>
          <a:xfrm>
            <a:off x="5844094" y="5871320"/>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46" name="文字方塊 45"/>
          <p:cNvSpPr txBox="1"/>
          <p:nvPr/>
        </p:nvSpPr>
        <p:spPr>
          <a:xfrm>
            <a:off x="3106416" y="4887110"/>
            <a:ext cx="65" cy="276999"/>
          </a:xfrm>
          <a:prstGeom prst="rect">
            <a:avLst/>
          </a:prstGeom>
          <a:noFill/>
        </p:spPr>
        <p:txBody>
          <a:bodyPr wrap="none" lIns="0" tIns="0" rIns="0" bIns="0" rtlCol="0">
            <a:spAutoFit/>
          </a:bodyPr>
          <a:lstStyle/>
          <a:p>
            <a:endParaRPr lang="zh-TW" altLang="en-US" dirty="0"/>
          </a:p>
        </p:txBody>
      </p:sp>
      <mc:AlternateContent xmlns:mc="http://schemas.openxmlformats.org/markup-compatibility/2006" xmlns:a14="http://schemas.microsoft.com/office/drawing/2010/main">
        <mc:Choice Requires="a14">
          <p:sp>
            <p:nvSpPr>
              <p:cNvPr id="47" name="文字方塊 46"/>
              <p:cNvSpPr txBox="1"/>
              <p:nvPr/>
            </p:nvSpPr>
            <p:spPr>
              <a:xfrm>
                <a:off x="6625125" y="5478469"/>
                <a:ext cx="1014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Loss </a:t>
                </a:r>
                <a:endParaRPr lang="en-US" altLang="zh-TW" sz="28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𝑙</m:t>
                      </m:r>
                    </m:oMath>
                  </m:oMathPara>
                </a14:m>
                <a:endParaRPr lang="en-US" altLang="zh-TW" sz="28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6625125" y="5478469"/>
                <a:ext cx="1014273" cy="954107"/>
              </a:xfrm>
              <a:prstGeom prst="rect">
                <a:avLst/>
              </a:prstGeom>
              <a:blipFill>
                <a:blip r:embed="rId9"/>
                <a:stretch>
                  <a:fillRect/>
                </a:stretch>
              </a:blipFill>
            </p:spPr>
            <p:txBody>
              <a:bodyPr/>
              <a:lstStyle/>
              <a:p>
                <a:r>
                  <a:rPr lang="zh-TW" altLang="en-US">
                    <a:noFill/>
                  </a:rPr>
                  <a:t> </a:t>
                </a:r>
              </a:p>
            </p:txBody>
          </p:sp>
        </mc:Fallback>
      </mc:AlternateContent>
      <p:pic>
        <p:nvPicPr>
          <p:cNvPr id="48" name="圖片 47"/>
          <p:cNvPicPr preferRelativeResize="0">
            <a:picLocks/>
          </p:cNvPicPr>
          <p:nvPr/>
        </p:nvPicPr>
        <p:blipFill>
          <a:blip r:embed="rId10"/>
          <a:stretch>
            <a:fillRect/>
          </a:stretch>
        </p:blipFill>
        <p:spPr>
          <a:xfrm>
            <a:off x="3759757" y="2865167"/>
            <a:ext cx="720000" cy="720000"/>
          </a:xfrm>
          <a:prstGeom prst="rect">
            <a:avLst/>
          </a:prstGeom>
          <a:ln w="38100">
            <a:solidFill>
              <a:schemeClr val="tx1"/>
            </a:solidFill>
          </a:ln>
        </p:spPr>
      </p:pic>
      <p:sp>
        <p:nvSpPr>
          <p:cNvPr id="49" name="文字方塊 48"/>
          <p:cNvSpPr txBox="1"/>
          <p:nvPr/>
        </p:nvSpPr>
        <p:spPr>
          <a:xfrm>
            <a:off x="4562483" y="2954228"/>
            <a:ext cx="654853" cy="523220"/>
          </a:xfrm>
          <a:prstGeom prst="rect">
            <a:avLst/>
          </a:prstGeom>
          <a:noFill/>
        </p:spPr>
        <p:txBody>
          <a:bodyPr wrap="square" rtlCol="0">
            <a:spAutoFit/>
          </a:bodyPr>
          <a:lstStyle/>
          <a:p>
            <a:r>
              <a:rPr lang="en-US" altLang="zh-TW" sz="2800" dirty="0"/>
              <a:t>“1”</a:t>
            </a:r>
            <a:endParaRPr lang="zh-TW" altLang="en-US" sz="2800" dirty="0"/>
          </a:p>
        </p:txBody>
      </p:sp>
      <p:pic>
        <p:nvPicPr>
          <p:cNvPr id="50" name="圖片 49"/>
          <p:cNvPicPr preferRelativeResize="0">
            <a:picLocks/>
          </p:cNvPicPr>
          <p:nvPr/>
        </p:nvPicPr>
        <p:blipFill>
          <a:blip r:embed="rId10"/>
          <a:stretch>
            <a:fillRect/>
          </a:stretch>
        </p:blipFill>
        <p:spPr>
          <a:xfrm>
            <a:off x="485920" y="4816162"/>
            <a:ext cx="720000" cy="720000"/>
          </a:xfrm>
          <a:prstGeom prst="rect">
            <a:avLst/>
          </a:prstGeom>
          <a:ln w="38100">
            <a:solidFill>
              <a:schemeClr val="tx1"/>
            </a:solidFill>
          </a:ln>
        </p:spPr>
      </p:pic>
      <p:grpSp>
        <p:nvGrpSpPr>
          <p:cNvPr id="51" name="群組 50"/>
          <p:cNvGrpSpPr/>
          <p:nvPr/>
        </p:nvGrpSpPr>
        <p:grpSpPr>
          <a:xfrm>
            <a:off x="7880240" y="3840073"/>
            <a:ext cx="654489" cy="2625052"/>
            <a:chOff x="7996358" y="2461791"/>
            <a:chExt cx="654489" cy="2625052"/>
          </a:xfrm>
        </p:grpSpPr>
        <p:sp>
          <p:nvSpPr>
            <p:cNvPr id="52" name="矩形 51"/>
            <p:cNvSpPr/>
            <p:nvPr/>
          </p:nvSpPr>
          <p:spPr>
            <a:xfrm>
              <a:off x="8062418" y="2461791"/>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3" name="文字方塊 52"/>
            <p:cNvSpPr txBox="1"/>
            <p:nvPr/>
          </p:nvSpPr>
          <p:spPr>
            <a:xfrm rot="5400000">
              <a:off x="8004608" y="394803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4" name="文字方塊 53"/>
            <p:cNvSpPr txBox="1"/>
            <p:nvPr/>
          </p:nvSpPr>
          <p:spPr>
            <a:xfrm>
              <a:off x="7996358" y="2508931"/>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55" name="文字方塊 54"/>
            <p:cNvSpPr txBox="1"/>
            <p:nvPr/>
          </p:nvSpPr>
          <p:spPr>
            <a:xfrm>
              <a:off x="8005216" y="3269035"/>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56" name="文字方塊 55"/>
            <p:cNvSpPr txBox="1"/>
            <p:nvPr/>
          </p:nvSpPr>
          <p:spPr>
            <a:xfrm>
              <a:off x="7996358" y="448933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grpSp>
      <p:sp>
        <p:nvSpPr>
          <p:cNvPr id="57" name="左-右雙向箭號 114"/>
          <p:cNvSpPr/>
          <p:nvPr/>
        </p:nvSpPr>
        <p:spPr>
          <a:xfrm>
            <a:off x="6375426" y="5062778"/>
            <a:ext cx="1513672" cy="35939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8" name="直線接點 57"/>
          <p:cNvCxnSpPr/>
          <p:nvPr/>
        </p:nvCxnSpPr>
        <p:spPr>
          <a:xfrm flipH="1">
            <a:off x="856339" y="3192568"/>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flipH="1">
            <a:off x="5217336" y="3215838"/>
            <a:ext cx="29872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845920" y="3225167"/>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8204632" y="3225167"/>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4685446" y="3822860"/>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3" name="橢圓 62"/>
          <p:cNvSpPr/>
          <p:nvPr/>
        </p:nvSpPr>
        <p:spPr>
          <a:xfrm>
            <a:off x="4761290" y="381475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4" name="橢圓 63"/>
          <p:cNvSpPr/>
          <p:nvPr/>
        </p:nvSpPr>
        <p:spPr>
          <a:xfrm>
            <a:off x="4763632" y="457466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5" name="橢圓 64"/>
          <p:cNvSpPr/>
          <p:nvPr/>
        </p:nvSpPr>
        <p:spPr>
          <a:xfrm>
            <a:off x="4770660" y="582133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6" name="文字方塊 65"/>
          <p:cNvSpPr txBox="1"/>
          <p:nvPr/>
        </p:nvSpPr>
        <p:spPr>
          <a:xfrm rot="5400000">
            <a:off x="4767913" y="524046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7" name="矩形 66"/>
          <p:cNvSpPr/>
          <p:nvPr/>
        </p:nvSpPr>
        <p:spPr>
          <a:xfrm>
            <a:off x="8020464" y="5025609"/>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target</a:t>
            </a:r>
            <a:endParaRPr lang="zh-TW" altLang="en-US" sz="2400" dirty="0"/>
          </a:p>
        </p:txBody>
      </p:sp>
      <p:sp>
        <p:nvSpPr>
          <p:cNvPr id="68" name="矩形 67"/>
          <p:cNvSpPr/>
          <p:nvPr/>
        </p:nvSpPr>
        <p:spPr>
          <a:xfrm rot="5400000">
            <a:off x="3705617" y="4786954"/>
            <a:ext cx="2691859" cy="7005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t>Softmax</a:t>
            </a:r>
            <a:endParaRPr lang="zh-TW" altLang="en-US" sz="2400" dirty="0"/>
          </a:p>
        </p:txBody>
      </p:sp>
      <p:sp>
        <p:nvSpPr>
          <p:cNvPr id="69" name="文字方塊 68"/>
          <p:cNvSpPr txBox="1"/>
          <p:nvPr/>
        </p:nvSpPr>
        <p:spPr>
          <a:xfrm>
            <a:off x="6386780" y="4023081"/>
            <a:ext cx="1522227"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As close as possible</a:t>
            </a:r>
          </a:p>
        </p:txBody>
      </p:sp>
      <mc:AlternateContent xmlns:mc="http://schemas.openxmlformats.org/markup-compatibility/2006" xmlns:a14="http://schemas.microsoft.com/office/drawing/2010/main">
        <mc:Choice Requires="a14">
          <p:sp>
            <p:nvSpPr>
              <p:cNvPr id="70" name="文字方塊 69"/>
              <p:cNvSpPr txBox="1"/>
              <p:nvPr/>
            </p:nvSpPr>
            <p:spPr>
              <a:xfrm>
                <a:off x="2165401" y="4633988"/>
                <a:ext cx="2646238"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Given a set of parameters </a:t>
                </a:r>
                <a14:m>
                  <m:oMath xmlns:m="http://schemas.openxmlformats.org/officeDocument/2006/math">
                    <m:r>
                      <a:rPr lang="zh-TW" altLang="en-US" sz="2800" i="1" smtClean="0">
                        <a:latin typeface="Cambria Math" panose="02040503050406030204" pitchFamily="18" charset="0"/>
                      </a:rPr>
                      <m:t>𝜃</m:t>
                    </m:r>
                  </m:oMath>
                </a14:m>
                <a:endParaRPr lang="zh-TW" altLang="en-US" sz="2800"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2165401" y="4633988"/>
                <a:ext cx="2646238" cy="954107"/>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文字方塊 71"/>
              <p:cNvSpPr txBox="1"/>
              <p:nvPr/>
            </p:nvSpPr>
            <p:spPr>
              <a:xfrm>
                <a:off x="6880768" y="1552530"/>
                <a:ext cx="1627497"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𝑙</m:t>
                              </m:r>
                            </m:e>
                            <m:sub>
                              <m:r>
                                <a:rPr lang="en-US" altLang="zh-TW" sz="2800" b="0" i="1" smtClean="0">
                                  <a:latin typeface="Cambria Math" panose="02040503050406030204" pitchFamily="18" charset="0"/>
                                </a:rPr>
                                <m:t>𝑛</m:t>
                              </m:r>
                            </m:sub>
                          </m:sSub>
                        </m:e>
                      </m:nary>
                    </m:oMath>
                  </m:oMathPara>
                </a14:m>
                <a:endParaRPr lang="zh-TW" altLang="en-US" sz="2800" dirty="0"/>
              </a:p>
            </p:txBody>
          </p:sp>
        </mc:Choice>
        <mc:Fallback xmlns="">
          <p:sp>
            <p:nvSpPr>
              <p:cNvPr id="72" name="文字方塊 71"/>
              <p:cNvSpPr txBox="1">
                <a:spLocks noRot="1" noChangeAspect="1" noMove="1" noResize="1" noEditPoints="1" noAdjustHandles="1" noChangeArrowheads="1" noChangeShapeType="1" noTextEdit="1"/>
              </p:cNvSpPr>
              <p:nvPr/>
            </p:nvSpPr>
            <p:spPr>
              <a:xfrm>
                <a:off x="6880768" y="1552530"/>
                <a:ext cx="1627497" cy="1211550"/>
              </a:xfrm>
              <a:prstGeom prst="rect">
                <a:avLst/>
              </a:prstGeom>
              <a:blipFill>
                <a:blip r:embed="rId12"/>
                <a:stretch>
                  <a:fillRect/>
                </a:stretch>
              </a:blipFill>
            </p:spPr>
            <p:txBody>
              <a:bodyPr/>
              <a:lstStyle/>
              <a:p>
                <a:r>
                  <a:rPr lang="zh-TW" altLang="en-US">
                    <a:noFill/>
                  </a:rPr>
                  <a:t> </a:t>
                </a:r>
              </a:p>
            </p:txBody>
          </p:sp>
        </mc:Fallback>
      </mc:AlternateContent>
      <p:sp>
        <p:nvSpPr>
          <p:cNvPr id="73" name="文字方塊 72"/>
          <p:cNvSpPr txBox="1"/>
          <p:nvPr/>
        </p:nvSpPr>
        <p:spPr>
          <a:xfrm>
            <a:off x="5837498" y="987370"/>
            <a:ext cx="1805606" cy="523220"/>
          </a:xfrm>
          <a:prstGeom prst="rect">
            <a:avLst/>
          </a:prstGeom>
          <a:noFill/>
        </p:spPr>
        <p:txBody>
          <a:bodyPr wrap="square" rtlCol="0">
            <a:spAutoFit/>
          </a:bodyPr>
          <a:lstStyle/>
          <a:p>
            <a:r>
              <a:rPr lang="en-US" altLang="zh-TW" sz="2800" dirty="0"/>
              <a:t>Total Loss:</a:t>
            </a:r>
            <a:endParaRPr lang="zh-TW" altLang="en-US" sz="2800" dirty="0"/>
          </a:p>
        </p:txBody>
      </p:sp>
      <p:sp>
        <p:nvSpPr>
          <p:cNvPr id="74" name="矩形 73"/>
          <p:cNvSpPr/>
          <p:nvPr/>
        </p:nvSpPr>
        <p:spPr>
          <a:xfrm>
            <a:off x="6758764" y="1552529"/>
            <a:ext cx="1850601" cy="13266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文字方塊 74"/>
          <p:cNvSpPr txBox="1"/>
          <p:nvPr/>
        </p:nvSpPr>
        <p:spPr>
          <a:xfrm>
            <a:off x="2886531" y="2328176"/>
            <a:ext cx="3033486" cy="461665"/>
          </a:xfrm>
          <a:prstGeom prst="rect">
            <a:avLst/>
          </a:prstGeom>
          <a:noFill/>
        </p:spPr>
        <p:txBody>
          <a:bodyPr wrap="square" rtlCol="0">
            <a:spAutoFit/>
          </a:bodyPr>
          <a:lstStyle/>
          <a:p>
            <a:pPr algn="ctr"/>
            <a:r>
              <a:rPr lang="en-US" altLang="zh-TW" sz="2400" dirty="0"/>
              <a:t>Training Example</a:t>
            </a:r>
            <a:endParaRPr lang="zh-TW" altLang="en-US" sz="2400" dirty="0"/>
          </a:p>
        </p:txBody>
      </p:sp>
    </p:spTree>
    <p:extLst>
      <p:ext uri="{BB962C8B-B14F-4D97-AF65-F5344CB8AC3E}">
        <p14:creationId xmlns:p14="http://schemas.microsoft.com/office/powerpoint/2010/main" val="42523155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7" grpId="0" animBg="1"/>
      <p:bldP spid="67" grpId="0" animBg="1"/>
      <p:bldP spid="69" grpId="0" animBg="1"/>
      <p:bldP spid="72" grpId="0"/>
      <p:bldP spid="73" grpId="0"/>
      <p:bldP spid="74" grpId="0" animBg="1"/>
      <p:bldP spid="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Goodness of Actor</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4"/>
                <a:ext cx="7886700" cy="5172075"/>
              </a:xfrm>
            </p:spPr>
            <p:txBody>
              <a:bodyPr/>
              <a:lstStyle/>
              <a:p>
                <a:r>
                  <a:rPr lang="en-US" altLang="zh-TW" sz="2400" dirty="0"/>
                  <a:t>Given an actor </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𝜋</m:t>
                        </m:r>
                      </m:e>
                      <m:sub>
                        <m:r>
                          <a:rPr lang="zh-TW" altLang="en-US" sz="2400" i="1">
                            <a:latin typeface="Cambria Math" panose="02040503050406030204" pitchFamily="18" charset="0"/>
                          </a:rPr>
                          <m:t>𝜃</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𝑠</m:t>
                        </m:r>
                      </m:e>
                    </m:d>
                  </m:oMath>
                </a14:m>
                <a:r>
                  <a:rPr lang="en-US" altLang="zh-TW" sz="2400" dirty="0"/>
                  <a:t> with network parameter </a:t>
                </a:r>
                <a14:m>
                  <m:oMath xmlns:m="http://schemas.openxmlformats.org/officeDocument/2006/math">
                    <m:r>
                      <a:rPr lang="zh-TW" altLang="en-US" sz="2400" i="1">
                        <a:latin typeface="Cambria Math" panose="02040503050406030204" pitchFamily="18" charset="0"/>
                      </a:rPr>
                      <m:t>𝜃</m:t>
                    </m:r>
                  </m:oMath>
                </a14:m>
                <a:endParaRPr lang="en-US" altLang="zh-TW" sz="2400" dirty="0"/>
              </a:p>
              <a:p>
                <a:r>
                  <a:rPr lang="en-US" altLang="zh-TW" sz="2400" dirty="0"/>
                  <a:t>Use the actor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𝜋</m:t>
                        </m:r>
                      </m:e>
                      <m:sub>
                        <m:r>
                          <a:rPr lang="zh-TW" altLang="en-US" sz="2400" i="1">
                            <a:latin typeface="Cambria Math" panose="02040503050406030204" pitchFamily="18" charset="0"/>
                          </a:rPr>
                          <m:t>𝜃</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𝑠</m:t>
                        </m:r>
                      </m:e>
                    </m:d>
                  </m:oMath>
                </a14:m>
                <a:r>
                  <a:rPr lang="en-US" altLang="zh-TW" sz="2400" dirty="0"/>
                  <a:t> to play the video game</a:t>
                </a:r>
              </a:p>
              <a:p>
                <a:pPr lvl="1"/>
                <a:r>
                  <a:rPr lang="en-US" altLang="zh-TW" sz="1800" dirty="0"/>
                  <a:t>Start with observation </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𝑠</m:t>
                        </m:r>
                      </m:e>
                      <m:sub>
                        <m:r>
                          <a:rPr lang="en-US" altLang="zh-TW" sz="1800" b="0" i="1" smtClean="0">
                            <a:latin typeface="Cambria Math" panose="02040503050406030204" pitchFamily="18" charset="0"/>
                          </a:rPr>
                          <m:t>1</m:t>
                        </m:r>
                      </m:sub>
                    </m:sSub>
                  </m:oMath>
                </a14:m>
                <a:endParaRPr lang="en-US" altLang="zh-TW" sz="1800" dirty="0"/>
              </a:p>
              <a:p>
                <a:pPr lvl="1"/>
                <a:r>
                  <a:rPr lang="en-US" altLang="zh-TW" sz="1800" dirty="0"/>
                  <a:t>Machine</a:t>
                </a:r>
                <a:r>
                  <a:rPr lang="en-US" altLang="zh-TW" sz="1800" b="0" dirty="0"/>
                  <a:t> decides to take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i="1">
                            <a:latin typeface="Cambria Math" panose="02040503050406030204" pitchFamily="18" charset="0"/>
                          </a:rPr>
                          <m:t>1</m:t>
                        </m:r>
                      </m:sub>
                    </m:sSub>
                  </m:oMath>
                </a14:m>
                <a:endParaRPr lang="en-US" altLang="zh-TW" sz="1800" dirty="0"/>
              </a:p>
              <a:p>
                <a:pPr lvl="1"/>
                <a:r>
                  <a:rPr lang="en-US" altLang="zh-TW" sz="1800" dirty="0"/>
                  <a:t>Machine obtains reward </a:t>
                </a:r>
                <a14:m>
                  <m:oMath xmlns:m="http://schemas.openxmlformats.org/officeDocument/2006/math">
                    <m:sSub>
                      <m:sSubPr>
                        <m:ctrlPr>
                          <a:rPr lang="en-US" altLang="zh-TW" sz="1800" i="1">
                            <a:latin typeface="Cambria Math" panose="02040503050406030204" pitchFamily="18" charset="0"/>
                          </a:rPr>
                        </m:ctrlPr>
                      </m:sSubPr>
                      <m:e>
                        <m:r>
                          <a:rPr lang="en-US" altLang="zh-TW" sz="1800" b="0" i="1" smtClean="0">
                            <a:latin typeface="Cambria Math" panose="02040503050406030204" pitchFamily="18" charset="0"/>
                          </a:rPr>
                          <m:t>𝑟</m:t>
                        </m:r>
                      </m:e>
                      <m:sub>
                        <m:r>
                          <a:rPr lang="en-US" altLang="zh-TW" sz="1800" i="1">
                            <a:latin typeface="Cambria Math" panose="02040503050406030204" pitchFamily="18" charset="0"/>
                          </a:rPr>
                          <m:t>1</m:t>
                        </m:r>
                      </m:sub>
                    </m:sSub>
                  </m:oMath>
                </a14:m>
                <a:endParaRPr lang="en-US" altLang="zh-TW" sz="1800" dirty="0"/>
              </a:p>
              <a:p>
                <a:pPr lvl="1"/>
                <a:r>
                  <a:rPr lang="en-US" altLang="zh-TW" sz="1800" dirty="0"/>
                  <a:t>Machine sees observation </a:t>
                </a:r>
                <a14:m>
                  <m:oMath xmlns:m="http://schemas.openxmlformats.org/officeDocument/2006/math">
                    <m:sSub>
                      <m:sSubPr>
                        <m:ctrlPr>
                          <a:rPr lang="en-US" altLang="zh-TW" sz="1800" i="1">
                            <a:latin typeface="Cambria Math" panose="02040503050406030204" pitchFamily="18" charset="0"/>
                          </a:rPr>
                        </m:ctrlPr>
                      </m:sSubPr>
                      <m:e>
                        <m:r>
                          <a:rPr lang="en-US" altLang="zh-TW" sz="1800" b="0" i="1" smtClean="0">
                            <a:latin typeface="Cambria Math" panose="02040503050406030204" pitchFamily="18" charset="0"/>
                          </a:rPr>
                          <m:t>𝑠</m:t>
                        </m:r>
                      </m:e>
                      <m:sub>
                        <m:r>
                          <a:rPr lang="en-US" altLang="zh-TW" sz="1800" b="0" i="1" smtClean="0">
                            <a:latin typeface="Cambria Math" panose="02040503050406030204" pitchFamily="18" charset="0"/>
                          </a:rPr>
                          <m:t>2</m:t>
                        </m:r>
                      </m:sub>
                    </m:sSub>
                  </m:oMath>
                </a14:m>
                <a:endParaRPr lang="en-US" altLang="zh-TW" sz="1800" dirty="0"/>
              </a:p>
              <a:p>
                <a:pPr lvl="1"/>
                <a:r>
                  <a:rPr lang="en-US" altLang="zh-TW" sz="1800" dirty="0"/>
                  <a:t>Machine decides to take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b="0" i="1" smtClean="0">
                            <a:latin typeface="Cambria Math" panose="02040503050406030204" pitchFamily="18" charset="0"/>
                          </a:rPr>
                          <m:t>2</m:t>
                        </m:r>
                      </m:sub>
                    </m:sSub>
                  </m:oMath>
                </a14:m>
                <a:endParaRPr lang="en-US" altLang="zh-TW" sz="1800" dirty="0"/>
              </a:p>
              <a:p>
                <a:pPr lvl="1"/>
                <a:r>
                  <a:rPr lang="en-US" altLang="zh-TW" sz="1800" dirty="0"/>
                  <a:t>Machine obtains reward </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𝑟</m:t>
                        </m:r>
                      </m:e>
                      <m:sub>
                        <m:r>
                          <a:rPr lang="en-US" altLang="zh-TW" sz="1800" b="0" i="1" smtClean="0">
                            <a:latin typeface="Cambria Math" panose="02040503050406030204" pitchFamily="18" charset="0"/>
                          </a:rPr>
                          <m:t>2</m:t>
                        </m:r>
                      </m:sub>
                    </m:sSub>
                  </m:oMath>
                </a14:m>
                <a:endParaRPr lang="en-US" altLang="zh-TW" sz="1800" dirty="0"/>
              </a:p>
              <a:p>
                <a:pPr lvl="1"/>
                <a:r>
                  <a:rPr lang="en-US" altLang="zh-TW" sz="1800" dirty="0"/>
                  <a:t>Machine sees observation </a:t>
                </a:r>
                <a14:m>
                  <m:oMath xmlns:m="http://schemas.openxmlformats.org/officeDocument/2006/math">
                    <m:sSub>
                      <m:sSubPr>
                        <m:ctrlPr>
                          <a:rPr lang="en-US" altLang="zh-TW" sz="1800" i="1">
                            <a:latin typeface="Cambria Math" panose="02040503050406030204" pitchFamily="18" charset="0"/>
                          </a:rPr>
                        </m:ctrlPr>
                      </m:sSubPr>
                      <m:e>
                        <m:r>
                          <a:rPr lang="en-US" altLang="zh-TW" sz="1800" b="0" i="1" smtClean="0">
                            <a:latin typeface="Cambria Math" panose="02040503050406030204" pitchFamily="18" charset="0"/>
                          </a:rPr>
                          <m:t>𝑠</m:t>
                        </m:r>
                      </m:e>
                      <m:sub>
                        <m:r>
                          <a:rPr lang="en-US" altLang="zh-TW" sz="1800" b="0" i="1" smtClean="0">
                            <a:latin typeface="Cambria Math" panose="02040503050406030204" pitchFamily="18" charset="0"/>
                          </a:rPr>
                          <m:t>3</m:t>
                        </m:r>
                      </m:sub>
                    </m:sSub>
                  </m:oMath>
                </a14:m>
                <a:endParaRPr lang="en-US" altLang="zh-TW" sz="1800" dirty="0"/>
              </a:p>
              <a:p>
                <a:pPr lvl="1"/>
                <a:r>
                  <a:rPr lang="en-US" altLang="zh-TW" sz="1800" dirty="0"/>
                  <a:t>……</a:t>
                </a:r>
              </a:p>
              <a:p>
                <a:pPr lvl="1"/>
                <a:r>
                  <a:rPr lang="en-US" altLang="zh-TW" sz="1800" dirty="0"/>
                  <a:t>Machine decides to take </a:t>
                </a:r>
                <a14:m>
                  <m:oMath xmlns:m="http://schemas.openxmlformats.org/officeDocument/2006/math">
                    <m:sSub>
                      <m:sSubPr>
                        <m:ctrlPr>
                          <a:rPr lang="en-US" altLang="zh-TW" sz="1800" i="1">
                            <a:latin typeface="Cambria Math" panose="02040503050406030204" pitchFamily="18" charset="0"/>
                          </a:rPr>
                        </m:ctrlPr>
                      </m:sSubPr>
                      <m:e>
                        <m:r>
                          <a:rPr lang="en-US" altLang="zh-TW" sz="1800" b="0" i="1" smtClean="0">
                            <a:latin typeface="Cambria Math" panose="02040503050406030204" pitchFamily="18" charset="0"/>
                          </a:rPr>
                          <m:t>𝑎</m:t>
                        </m:r>
                      </m:e>
                      <m:sub>
                        <m:r>
                          <a:rPr lang="en-US" altLang="zh-TW" sz="1800" b="0" i="1" smtClean="0">
                            <a:latin typeface="Cambria Math" panose="02040503050406030204" pitchFamily="18" charset="0"/>
                          </a:rPr>
                          <m:t>𝑇</m:t>
                        </m:r>
                      </m:sub>
                    </m:sSub>
                  </m:oMath>
                </a14:m>
                <a:endParaRPr lang="en-US" altLang="zh-TW" sz="1800" dirty="0"/>
              </a:p>
              <a:p>
                <a:pPr lvl="1"/>
                <a:r>
                  <a:rPr lang="en-US" altLang="zh-TW" sz="1800" dirty="0"/>
                  <a:t>Machine obtains reward </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𝑟</m:t>
                        </m:r>
                      </m:e>
                      <m:sub>
                        <m:r>
                          <a:rPr lang="en-US" altLang="zh-TW" sz="1800" b="0" i="1" smtClean="0">
                            <a:latin typeface="Cambria Math" panose="02040503050406030204" pitchFamily="18" charset="0"/>
                          </a:rPr>
                          <m:t>𝑇</m:t>
                        </m:r>
                      </m:sub>
                    </m:sSub>
                  </m:oMath>
                </a14:m>
                <a:endParaRPr lang="zh-TW" altLang="en-US" sz="1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4"/>
                <a:ext cx="7886700" cy="5172075"/>
              </a:xfrm>
              <a:blipFill>
                <a:blip r:embed="rId2"/>
                <a:stretch>
                  <a:fillRect l="-1005" t="-16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5159830" y="2738421"/>
                <a:ext cx="3759200" cy="468013"/>
              </a:xfrm>
              <a:prstGeom prst="rect">
                <a:avLst/>
              </a:prstGeom>
              <a:noFill/>
            </p:spPr>
            <p:txBody>
              <a:bodyPr wrap="square" rtlCol="0">
                <a:spAutoFit/>
              </a:bodyPr>
              <a:lstStyle/>
              <a:p>
                <a:r>
                  <a:rPr lang="en-US" altLang="zh-TW" sz="2400" dirty="0"/>
                  <a:t>Total reward: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𝑅</m:t>
                        </m:r>
                      </m:e>
                      <m:sub>
                        <m:r>
                          <a:rPr lang="zh-TW" altLang="en-US" sz="2400" b="0" i="1" smtClean="0">
                            <a:latin typeface="Cambria Math" panose="02040503050406030204" pitchFamily="18" charset="0"/>
                          </a:rPr>
                          <m:t>𝜃</m:t>
                        </m:r>
                      </m:sub>
                    </m:sSub>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𝑇</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b="0" i="1" smtClean="0">
                                <a:latin typeface="Cambria Math" panose="02040503050406030204" pitchFamily="18" charset="0"/>
                              </a:rPr>
                              <m:t>𝑡</m:t>
                            </m:r>
                          </m:sub>
                        </m:sSub>
                      </m:e>
                    </m:nary>
                  </m:oMath>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5159830" y="2738421"/>
                <a:ext cx="3759200" cy="468013"/>
              </a:xfrm>
              <a:prstGeom prst="rect">
                <a:avLst/>
              </a:prstGeom>
              <a:blipFill>
                <a:blip r:embed="rId3"/>
                <a:stretch>
                  <a:fillRect l="-2431" t="-127273" r="-2269" b="-1922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5159830" y="3231514"/>
                <a:ext cx="3410857" cy="830997"/>
              </a:xfrm>
              <a:prstGeom prst="rect">
                <a:avLst/>
              </a:prstGeom>
              <a:noFill/>
            </p:spPr>
            <p:txBody>
              <a:bodyPr wrap="square" rtlCol="0">
                <a:spAutoFit/>
              </a:bodyPr>
              <a:lstStyle/>
              <a:p>
                <a:r>
                  <a:rPr lang="en-US" altLang="zh-TW" sz="2400" dirty="0"/>
                  <a:t>Even with the same actor,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𝑅</m:t>
                        </m:r>
                      </m:e>
                      <m:sub>
                        <m:r>
                          <a:rPr lang="zh-TW" altLang="en-US" sz="2400" i="1">
                            <a:latin typeface="Cambria Math" panose="02040503050406030204" pitchFamily="18" charset="0"/>
                          </a:rPr>
                          <m:t>𝜃</m:t>
                        </m:r>
                      </m:sub>
                    </m:sSub>
                  </m:oMath>
                </a14:m>
                <a:r>
                  <a:rPr lang="en-US" altLang="zh-TW" sz="2400" dirty="0"/>
                  <a:t> is different each time  </a:t>
                </a:r>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5159830" y="3231514"/>
                <a:ext cx="3410857" cy="830997"/>
              </a:xfrm>
              <a:prstGeom prst="rect">
                <a:avLst/>
              </a:prstGeom>
              <a:blipFill>
                <a:blip r:embed="rId4"/>
                <a:stretch>
                  <a:fillRect l="-2679" t="-5882" r="-3214"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5159830" y="4972568"/>
                <a:ext cx="3410857" cy="830997"/>
              </a:xfrm>
              <a:prstGeom prst="rect">
                <a:avLst/>
              </a:prstGeom>
              <a:noFill/>
            </p:spPr>
            <p:txBody>
              <a:bodyPr wrap="square" rtlCol="0">
                <a:spAutoFit/>
              </a:bodyPr>
              <a:lstStyle/>
              <a:p>
                <a:r>
                  <a:rPr lang="en-US" altLang="zh-TW" sz="2400" dirty="0"/>
                  <a:t>We define </a:t>
                </a:r>
                <a14:m>
                  <m:oMath xmlns:m="http://schemas.openxmlformats.org/officeDocument/2006/math">
                    <m:sSub>
                      <m:sSubPr>
                        <m:ctrlPr>
                          <a:rPr lang="en-US" altLang="zh-TW" sz="2400" b="0" i="1" smtClean="0">
                            <a:latin typeface="Cambria Math" panose="02040503050406030204" pitchFamily="18" charset="0"/>
                          </a:rPr>
                        </m:ctrlPr>
                      </m:sSub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𝑅</m:t>
                            </m:r>
                          </m:e>
                        </m:acc>
                      </m:e>
                      <m:sub>
                        <m:r>
                          <a:rPr lang="zh-TW" altLang="en-US" sz="2400" i="1">
                            <a:latin typeface="Cambria Math" panose="02040503050406030204" pitchFamily="18" charset="0"/>
                          </a:rPr>
                          <m:t>𝜃</m:t>
                        </m:r>
                      </m:sub>
                    </m:sSub>
                  </m:oMath>
                </a14:m>
                <a:r>
                  <a:rPr lang="zh-TW" altLang="en-US" sz="2400" dirty="0"/>
                  <a:t> </a:t>
                </a:r>
                <a:r>
                  <a:rPr lang="en-US" altLang="zh-TW" sz="2400" dirty="0"/>
                  <a:t>as the </a:t>
                </a:r>
                <a:r>
                  <a:rPr lang="en-US" altLang="zh-TW" sz="2400" i="1" u="sng" dirty="0"/>
                  <a:t>expected value </a:t>
                </a:r>
                <a:r>
                  <a:rPr lang="en-US" altLang="zh-TW" sz="2400" dirty="0"/>
                  <a:t>of </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0">
                            <a:latin typeface="Cambria Math" panose="02040503050406030204" pitchFamily="18" charset="0"/>
                          </a:rPr>
                          <m:t>R</m:t>
                        </m:r>
                      </m:e>
                      <m:sub>
                        <m:r>
                          <m:rPr>
                            <m:sty m:val="p"/>
                          </m:rPr>
                          <a:rPr lang="zh-TW" altLang="en-US" sz="2400" i="0">
                            <a:latin typeface="Cambria Math" panose="02040503050406030204" pitchFamily="18" charset="0"/>
                          </a:rPr>
                          <m:t>θ</m:t>
                        </m:r>
                      </m:sub>
                    </m:sSub>
                  </m:oMath>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5159830" y="4972568"/>
                <a:ext cx="3410857" cy="830997"/>
              </a:xfrm>
              <a:prstGeom prst="rect">
                <a:avLst/>
              </a:prstGeom>
              <a:blipFill>
                <a:blip r:embed="rId5"/>
                <a:stretch>
                  <a:fillRect l="-2679"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1879600" y="6001824"/>
                <a:ext cx="5867862" cy="461665"/>
              </a:xfrm>
              <a:prstGeom prst="rect">
                <a:avLst/>
              </a:prstGeom>
              <a:noFill/>
            </p:spPr>
            <p:txBody>
              <a:bodyPr wrap="square" rtlCol="0">
                <a:spAutoFit/>
              </a:bodyPr>
              <a:lstStyle/>
              <a:p>
                <a:pPr algn="ctr"/>
                <a14:m>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r>
                          <a:rPr lang="zh-TW" altLang="en-US" sz="2400" i="1">
                            <a:latin typeface="Cambria Math" panose="02040503050406030204" pitchFamily="18" charset="0"/>
                          </a:rPr>
                          <m:t>𝜃</m:t>
                        </m:r>
                      </m:sub>
                    </m:sSub>
                  </m:oMath>
                </a14:m>
                <a:r>
                  <a:rPr lang="en-US" altLang="zh-TW" sz="2400" dirty="0"/>
                  <a:t> evaluates the goodness of an actor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𝜋</m:t>
                        </m:r>
                      </m:e>
                      <m:sub>
                        <m:r>
                          <a:rPr lang="zh-TW" altLang="en-US" sz="2400" i="1">
                            <a:latin typeface="Cambria Math" panose="02040503050406030204" pitchFamily="18" charset="0"/>
                          </a:rPr>
                          <m:t>𝜃</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e>
                    </m:d>
                  </m:oMath>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1879600" y="6001824"/>
                <a:ext cx="5867862" cy="461665"/>
              </a:xfrm>
              <a:prstGeom prst="rect">
                <a:avLst/>
              </a:prstGeom>
              <a:blipFill>
                <a:blip r:embed="rId6"/>
                <a:stretch>
                  <a:fillRect t="-10667" b="-30667"/>
                </a:stretch>
              </a:blipFill>
            </p:spPr>
            <p:txBody>
              <a:bodyPr/>
              <a:lstStyle/>
              <a:p>
                <a:r>
                  <a:rPr lang="zh-TW" altLang="en-US">
                    <a:noFill/>
                  </a:rPr>
                  <a:t> </a:t>
                </a:r>
              </a:p>
            </p:txBody>
          </p:sp>
        </mc:Fallback>
      </mc:AlternateContent>
      <p:sp>
        <p:nvSpPr>
          <p:cNvPr id="8" name="文字方塊 7"/>
          <p:cNvSpPr txBox="1"/>
          <p:nvPr/>
        </p:nvSpPr>
        <p:spPr>
          <a:xfrm>
            <a:off x="5544457" y="4062511"/>
            <a:ext cx="3374573" cy="830997"/>
          </a:xfrm>
          <a:prstGeom prst="rect">
            <a:avLst/>
          </a:prstGeom>
          <a:noFill/>
        </p:spPr>
        <p:txBody>
          <a:bodyPr wrap="square" rtlCol="0">
            <a:spAutoFit/>
          </a:bodyPr>
          <a:lstStyle/>
          <a:p>
            <a:r>
              <a:rPr lang="en-US" altLang="zh-TW" sz="2400" dirty="0">
                <a:solidFill>
                  <a:srgbClr val="0000FF"/>
                </a:solidFill>
              </a:rPr>
              <a:t>Randomness in the actor and the game</a:t>
            </a:r>
            <a:endParaRPr lang="zh-TW" altLang="en-US" sz="2400" dirty="0">
              <a:solidFill>
                <a:srgbClr val="0000FF"/>
              </a:solidFill>
            </a:endParaRPr>
          </a:p>
        </p:txBody>
      </p:sp>
      <p:sp>
        <p:nvSpPr>
          <p:cNvPr id="9" name="文字方塊 8"/>
          <p:cNvSpPr txBox="1"/>
          <p:nvPr/>
        </p:nvSpPr>
        <p:spPr>
          <a:xfrm>
            <a:off x="4084864" y="5467614"/>
            <a:ext cx="62865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altLang="zh-TW" dirty="0"/>
              <a:t>END</a:t>
            </a:r>
            <a:endParaRPr lang="zh-TW" altLang="en-US" dirty="0"/>
          </a:p>
        </p:txBody>
      </p:sp>
    </p:spTree>
    <p:extLst>
      <p:ext uri="{BB962C8B-B14F-4D97-AF65-F5344CB8AC3E}">
        <p14:creationId xmlns:p14="http://schemas.microsoft.com/office/powerpoint/2010/main" val="23782379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Goodness of Actor</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14:m>
                  <m:oMath xmlns:m="http://schemas.openxmlformats.org/officeDocument/2006/math">
                    <m:r>
                      <a:rPr lang="zh-TW" altLang="en-US" sz="2400" i="1">
                        <a:latin typeface="Cambria Math" panose="02040503050406030204" pitchFamily="18" charset="0"/>
                      </a:rPr>
                      <m:t>𝜏</m:t>
                    </m:r>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2</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2</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2</m:t>
                            </m:r>
                          </m:sub>
                        </m:sSub>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𝑇</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𝑇</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𝑇</m:t>
                            </m:r>
                          </m:sub>
                        </m:sSub>
                      </m:e>
                    </m:d>
                  </m:oMath>
                </a14:m>
                <a:endParaRPr lang="en-US" altLang="zh-TW"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05" t="-15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127589" y="2432823"/>
                <a:ext cx="147796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𝑃</m:t>
                      </m:r>
                      <m:d>
                        <m:dPr>
                          <m:ctrlPr>
                            <a:rPr lang="en-US" altLang="zh-TW" sz="2800" b="0" i="1" smtClean="0">
                              <a:latin typeface="Cambria Math" panose="02040503050406030204" pitchFamily="18" charset="0"/>
                            </a:rPr>
                          </m:ctrlPr>
                        </m:dPr>
                        <m:e>
                          <m:r>
                            <a:rPr lang="zh-TW" altLang="en-US" sz="2800" i="1">
                              <a:latin typeface="Cambria Math" panose="02040503050406030204" pitchFamily="18" charset="0"/>
                            </a:rPr>
                            <m:t>𝜏</m:t>
                          </m:r>
                          <m:r>
                            <a:rPr lang="en-US" altLang="zh-TW" sz="2800" i="1">
                              <a:latin typeface="Cambria Math" panose="02040503050406030204" pitchFamily="18" charset="0"/>
                            </a:rPr>
                            <m:t>|</m:t>
                          </m:r>
                          <m:r>
                            <a:rPr lang="zh-TW" altLang="en-US" sz="2800" i="1">
                              <a:latin typeface="Cambria Math" panose="02040503050406030204" pitchFamily="18" charset="0"/>
                            </a:rPr>
                            <m:t>𝜃</m:t>
                          </m:r>
                        </m:e>
                      </m:d>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127589" y="2432823"/>
                <a:ext cx="1477969"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1121" y="2925847"/>
                <a:ext cx="9112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1</m:t>
                              </m:r>
                            </m:sub>
                          </m:sSub>
                        </m:e>
                      </m:d>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zh-TW" altLang="en-US" sz="2800" i="1">
                              <a:latin typeface="Cambria Math" panose="02040503050406030204" pitchFamily="18" charset="0"/>
                            </a:rPr>
                            <m:t>𝜃</m:t>
                          </m:r>
                        </m:e>
                      </m:d>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2</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1</m:t>
                              </m:r>
                            </m:sub>
                          </m:sSub>
                        </m:e>
                      </m:d>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b="0" i="1" smtClean="0">
                                  <a:latin typeface="Cambria Math" panose="02040503050406030204" pitchFamily="18" charset="0"/>
                                </a:rPr>
                                <m:t>2</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2</m:t>
                              </m:r>
                            </m:sub>
                          </m:sSub>
                          <m:r>
                            <a:rPr lang="en-US" altLang="zh-TW" sz="2800" i="1">
                              <a:latin typeface="Cambria Math" panose="02040503050406030204" pitchFamily="18" charset="0"/>
                            </a:rPr>
                            <m:t>,</m:t>
                          </m:r>
                          <m:r>
                            <a:rPr lang="zh-TW" altLang="en-US" sz="2800" i="1">
                              <a:latin typeface="Cambria Math" panose="02040503050406030204" pitchFamily="18" charset="0"/>
                            </a:rPr>
                            <m:t>𝜃</m:t>
                          </m:r>
                        </m:e>
                      </m:d>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b="0" i="1" smtClean="0">
                                  <a:latin typeface="Cambria Math" panose="02040503050406030204" pitchFamily="18" charset="0"/>
                                </a:rPr>
                                <m:t>2</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3</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2</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b="0" i="1" smtClean="0">
                                  <a:latin typeface="Cambria Math" panose="02040503050406030204" pitchFamily="18" charset="0"/>
                                </a:rPr>
                                <m:t>2</m:t>
                              </m:r>
                            </m:sub>
                          </m:sSub>
                        </m:e>
                      </m:d>
                      <m:r>
                        <a:rPr lang="en-US" altLang="zh-TW" sz="280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31121" y="2925847"/>
                <a:ext cx="9112879" cy="52322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5491" y="3680705"/>
                <a:ext cx="6128537"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m:t>
                      </m:r>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1</m:t>
                              </m:r>
                            </m:sub>
                          </m:sSub>
                        </m:e>
                      </m:d>
                      <m:nary>
                        <m:naryPr>
                          <m:chr m:val="∏"/>
                          <m:ctrlPr>
                            <a:rPr lang="en-US" altLang="zh-TW"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𝑇</m:t>
                          </m:r>
                        </m:sup>
                        <m:e>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b="0" i="1" smtClean="0">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i="1">
                                  <a:latin typeface="Cambria Math" panose="02040503050406030204" pitchFamily="18" charset="0"/>
                                </a:rPr>
                                <m:t>,</m:t>
                              </m:r>
                              <m:r>
                                <a:rPr lang="zh-TW" altLang="en-US" sz="2800" i="1">
                                  <a:latin typeface="Cambria Math" panose="02040503050406030204" pitchFamily="18" charset="0"/>
                                </a:rPr>
                                <m:t>𝜃</m:t>
                              </m:r>
                            </m:e>
                          </m:d>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b="0" i="1" smtClean="0">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b="0" i="1" smtClean="0">
                                      <a:latin typeface="Cambria Math" panose="02040503050406030204" pitchFamily="18" charset="0"/>
                                    </a:rPr>
                                    <m:t>𝑡</m:t>
                                  </m:r>
                                </m:sub>
                              </m:sSub>
                            </m:e>
                          </m:d>
                        </m:e>
                      </m:nary>
                    </m:oMath>
                  </m:oMathPara>
                </a14:m>
                <a:endParaRPr lang="zh-TW"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45491" y="3680705"/>
                <a:ext cx="6128537" cy="1303883"/>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3291030" y="5417812"/>
                <a:ext cx="2049031"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Control by your actor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𝜋</m:t>
                        </m:r>
                      </m:e>
                      <m:sub>
                        <m:r>
                          <a:rPr lang="zh-TW" altLang="en-US" sz="2400" i="1">
                            <a:latin typeface="Cambria Math" panose="02040503050406030204" pitchFamily="18" charset="0"/>
                          </a:rPr>
                          <m:t>𝜃</m:t>
                        </m:r>
                      </m:sub>
                    </m:sSub>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3291030" y="5417812"/>
                <a:ext cx="2049031" cy="830997"/>
              </a:xfrm>
              <a:prstGeom prst="rect">
                <a:avLst/>
              </a:prstGeom>
              <a:blipFill>
                <a:blip r:embed="rId8"/>
                <a:stretch>
                  <a:fillRect l="-297" t="-5839" b="-15328"/>
                </a:stretch>
              </a:blipFill>
            </p:spPr>
            <p:txBody>
              <a:bodyPr/>
              <a:lstStyle/>
              <a:p>
                <a:r>
                  <a:rPr lang="zh-TW" altLang="en-US">
                    <a:noFill/>
                  </a:rPr>
                  <a:t> </a:t>
                </a:r>
              </a:p>
            </p:txBody>
          </p:sp>
        </mc:Fallback>
      </mc:AlternateContent>
      <p:sp>
        <p:nvSpPr>
          <p:cNvPr id="11" name="文字方塊 10"/>
          <p:cNvSpPr txBox="1"/>
          <p:nvPr/>
        </p:nvSpPr>
        <p:spPr>
          <a:xfrm>
            <a:off x="1138287" y="5434437"/>
            <a:ext cx="1808128"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not related to your actor</a:t>
            </a:r>
            <a:endParaRPr lang="zh-TW" altLang="en-US" sz="2400" dirty="0"/>
          </a:p>
        </p:txBody>
      </p:sp>
      <mc:AlternateContent xmlns:mc="http://schemas.openxmlformats.org/markup-compatibility/2006" xmlns:a14="http://schemas.microsoft.com/office/drawing/2010/main">
        <mc:Choice Requires="a14">
          <p:sp>
            <p:nvSpPr>
              <p:cNvPr id="12" name="文字方塊 11"/>
              <p:cNvSpPr txBox="1"/>
              <p:nvPr/>
            </p:nvSpPr>
            <p:spPr>
              <a:xfrm>
                <a:off x="6535241" y="4883424"/>
                <a:ext cx="1059074" cy="156966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endParaRPr lang="en-US" altLang="zh-TW" sz="2400" dirty="0"/>
              </a:p>
              <a:p>
                <a:pPr algn="ctr"/>
                <a:r>
                  <a:rPr lang="en-US" altLang="zh-TW" sz="2400" dirty="0"/>
                  <a:t>Actor</a:t>
                </a:r>
              </a:p>
              <a:p>
                <a:pPr algn="ct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𝜋</m:t>
                          </m:r>
                        </m:e>
                        <m:sub>
                          <m:r>
                            <a:rPr lang="zh-TW" altLang="en-US" sz="2400" i="1">
                              <a:latin typeface="Cambria Math" panose="02040503050406030204" pitchFamily="18" charset="0"/>
                            </a:rPr>
                            <m:t>𝜃</m:t>
                          </m:r>
                        </m:sub>
                      </m:sSub>
                    </m:oMath>
                  </m:oMathPara>
                </a14:m>
                <a:endParaRPr lang="en-US" altLang="zh-TW" sz="2400" dirty="0"/>
              </a:p>
              <a:p>
                <a:pPr algn="ctr"/>
                <a:endParaRPr lang="en-US" altLang="zh-TW"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6535241" y="4883424"/>
                <a:ext cx="1059074" cy="1569660"/>
              </a:xfrm>
              <a:prstGeom prst="rect">
                <a:avLst/>
              </a:prstGeom>
              <a:blipFill>
                <a:blip r:embed="rId9"/>
                <a:stretch>
                  <a:fillRect/>
                </a:stretch>
              </a:blipFill>
            </p:spPr>
            <p:txBody>
              <a:bodyPr/>
              <a:lstStyle/>
              <a:p>
                <a:r>
                  <a:rPr lang="zh-TW" altLang="en-US">
                    <a:noFill/>
                  </a:rPr>
                  <a:t> </a:t>
                </a:r>
              </a:p>
            </p:txBody>
          </p:sp>
        </mc:Fallback>
      </mc:AlternateContent>
      <p:sp>
        <p:nvSpPr>
          <p:cNvPr id="13" name="文字方塊 12"/>
          <p:cNvSpPr txBox="1"/>
          <p:nvPr/>
        </p:nvSpPr>
        <p:spPr>
          <a:xfrm>
            <a:off x="7540954" y="4760566"/>
            <a:ext cx="768979" cy="461665"/>
          </a:xfrm>
          <a:prstGeom prst="rect">
            <a:avLst/>
          </a:prstGeom>
          <a:noFill/>
        </p:spPr>
        <p:txBody>
          <a:bodyPr wrap="square" rtlCol="0">
            <a:spAutoFit/>
          </a:bodyPr>
          <a:lstStyle/>
          <a:p>
            <a:pPr algn="ctr"/>
            <a:r>
              <a:rPr lang="en-US" altLang="zh-TW" sz="2400" dirty="0"/>
              <a:t>left</a:t>
            </a:r>
            <a:endParaRPr lang="zh-TW" altLang="en-US" sz="2400" dirty="0"/>
          </a:p>
        </p:txBody>
      </p:sp>
      <p:sp>
        <p:nvSpPr>
          <p:cNvPr id="14" name="文字方塊 13"/>
          <p:cNvSpPr txBox="1"/>
          <p:nvPr/>
        </p:nvSpPr>
        <p:spPr>
          <a:xfrm>
            <a:off x="7594314" y="5310176"/>
            <a:ext cx="768979" cy="461665"/>
          </a:xfrm>
          <a:prstGeom prst="rect">
            <a:avLst/>
          </a:prstGeom>
          <a:noFill/>
        </p:spPr>
        <p:txBody>
          <a:bodyPr wrap="square" rtlCol="0">
            <a:spAutoFit/>
          </a:bodyPr>
          <a:lstStyle/>
          <a:p>
            <a:pPr algn="ctr"/>
            <a:r>
              <a:rPr lang="en-US" altLang="zh-TW" sz="2400" dirty="0"/>
              <a:t>right</a:t>
            </a:r>
            <a:endParaRPr lang="zh-TW" altLang="en-US" sz="2400" dirty="0"/>
          </a:p>
        </p:txBody>
      </p:sp>
      <p:sp>
        <p:nvSpPr>
          <p:cNvPr id="15" name="文字方塊 14"/>
          <p:cNvSpPr txBox="1"/>
          <p:nvPr/>
        </p:nvSpPr>
        <p:spPr>
          <a:xfrm>
            <a:off x="7554440" y="5919816"/>
            <a:ext cx="768979" cy="461665"/>
          </a:xfrm>
          <a:prstGeom prst="rect">
            <a:avLst/>
          </a:prstGeom>
          <a:noFill/>
        </p:spPr>
        <p:txBody>
          <a:bodyPr wrap="square" rtlCol="0">
            <a:spAutoFit/>
          </a:bodyPr>
          <a:lstStyle/>
          <a:p>
            <a:pPr algn="ctr"/>
            <a:r>
              <a:rPr lang="en-US" altLang="zh-TW" sz="2400" dirty="0"/>
              <a:t>fire</a:t>
            </a:r>
            <a:endParaRPr lang="zh-TW" altLang="en-US" sz="2400" dirty="0"/>
          </a:p>
        </p:txBody>
      </p:sp>
      <mc:AlternateContent xmlns:mc="http://schemas.openxmlformats.org/markup-compatibility/2006" xmlns:a14="http://schemas.microsoft.com/office/drawing/2010/main">
        <mc:Choice Requires="a14">
          <p:sp>
            <p:nvSpPr>
              <p:cNvPr id="16" name="矩形 15"/>
              <p:cNvSpPr/>
              <p:nvPr/>
            </p:nvSpPr>
            <p:spPr>
              <a:xfrm>
                <a:off x="5761426" y="5436719"/>
                <a:ext cx="506934" cy="46166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oMath>
                  </m:oMathPara>
                </a14:m>
                <a:endParaRPr lang="zh-TW"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5761426" y="5436719"/>
                <a:ext cx="506934" cy="461665"/>
              </a:xfrm>
              <a:prstGeom prst="rect">
                <a:avLst/>
              </a:prstGeom>
              <a:blipFill>
                <a:blip r:embed="rId10"/>
                <a:stretch>
                  <a:fillRect/>
                </a:stretch>
              </a:blipFill>
            </p:spPr>
            <p:txBody>
              <a:bodyPr/>
              <a:lstStyle/>
              <a:p>
                <a:r>
                  <a:rPr lang="zh-TW" altLang="en-US">
                    <a:noFill/>
                  </a:rPr>
                  <a:t> </a:t>
                </a:r>
              </a:p>
            </p:txBody>
          </p:sp>
        </mc:Fallback>
      </mc:AlternateContent>
      <p:sp>
        <p:nvSpPr>
          <p:cNvPr id="17" name="箭號: 向右 16"/>
          <p:cNvSpPr/>
          <p:nvPr/>
        </p:nvSpPr>
        <p:spPr>
          <a:xfrm>
            <a:off x="6190626" y="5383935"/>
            <a:ext cx="363168" cy="60748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9" name="直線單箭頭接點 18"/>
          <p:cNvCxnSpPr/>
          <p:nvPr/>
        </p:nvCxnSpPr>
        <p:spPr>
          <a:xfrm>
            <a:off x="7594315" y="5172754"/>
            <a:ext cx="7689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7594315" y="5775645"/>
            <a:ext cx="7689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7594315" y="6332005"/>
            <a:ext cx="7689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8354957" y="4922270"/>
            <a:ext cx="655093" cy="461665"/>
          </a:xfrm>
          <a:prstGeom prst="rect">
            <a:avLst/>
          </a:prstGeom>
          <a:noFill/>
        </p:spPr>
        <p:txBody>
          <a:bodyPr wrap="square" rtlCol="0">
            <a:spAutoFit/>
          </a:bodyPr>
          <a:lstStyle/>
          <a:p>
            <a:r>
              <a:rPr lang="en-US" altLang="zh-TW" sz="2400" dirty="0"/>
              <a:t>0.1</a:t>
            </a:r>
            <a:endParaRPr lang="zh-TW" altLang="en-US" sz="2400" dirty="0"/>
          </a:p>
        </p:txBody>
      </p:sp>
      <p:sp>
        <p:nvSpPr>
          <p:cNvPr id="23" name="文字方塊 22"/>
          <p:cNvSpPr txBox="1"/>
          <p:nvPr/>
        </p:nvSpPr>
        <p:spPr>
          <a:xfrm>
            <a:off x="8354957" y="5528519"/>
            <a:ext cx="655093" cy="461665"/>
          </a:xfrm>
          <a:prstGeom prst="rect">
            <a:avLst/>
          </a:prstGeom>
          <a:noFill/>
        </p:spPr>
        <p:txBody>
          <a:bodyPr wrap="square" rtlCol="0">
            <a:spAutoFit/>
          </a:bodyPr>
          <a:lstStyle/>
          <a:p>
            <a:r>
              <a:rPr lang="en-US" altLang="zh-TW" sz="2400" dirty="0"/>
              <a:t>0.2</a:t>
            </a:r>
            <a:endParaRPr lang="zh-TW" altLang="en-US" sz="2400" dirty="0"/>
          </a:p>
        </p:txBody>
      </p:sp>
      <p:sp>
        <p:nvSpPr>
          <p:cNvPr id="24" name="文字方塊 23"/>
          <p:cNvSpPr txBox="1"/>
          <p:nvPr/>
        </p:nvSpPr>
        <p:spPr>
          <a:xfrm>
            <a:off x="8338401" y="6078639"/>
            <a:ext cx="655093" cy="461665"/>
          </a:xfrm>
          <a:prstGeom prst="rect">
            <a:avLst/>
          </a:prstGeom>
          <a:noFill/>
        </p:spPr>
        <p:txBody>
          <a:bodyPr wrap="square" rtlCol="0">
            <a:spAutoFit/>
          </a:bodyPr>
          <a:lstStyle/>
          <a:p>
            <a:r>
              <a:rPr lang="en-US" altLang="zh-TW" sz="2400" dirty="0"/>
              <a:t>0.7</a:t>
            </a:r>
            <a:endParaRPr lang="zh-TW" altLang="en-US" sz="2400" dirty="0"/>
          </a:p>
        </p:txBody>
      </p:sp>
      <mc:AlternateContent xmlns:mc="http://schemas.openxmlformats.org/markup-compatibility/2006" xmlns:a14="http://schemas.microsoft.com/office/drawing/2010/main">
        <mc:Choice Requires="a14">
          <p:sp>
            <p:nvSpPr>
              <p:cNvPr id="26" name="矩形 25"/>
              <p:cNvSpPr/>
              <p:nvPr/>
            </p:nvSpPr>
            <p:spPr>
              <a:xfrm>
                <a:off x="6270875" y="3946608"/>
                <a:ext cx="2827634" cy="830997"/>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𝑝</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𝑓𝑖𝑟𝑒</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r>
                            <a:rPr lang="en-US" altLang="zh-TW" sz="2400" i="1">
                              <a:latin typeface="Cambria Math" panose="02040503050406030204" pitchFamily="18" charset="0"/>
                            </a:rPr>
                            <m:t>,</m:t>
                          </m:r>
                          <m:r>
                            <a:rPr lang="zh-TW" altLang="en-US" sz="2400" i="1">
                              <a:latin typeface="Cambria Math" panose="02040503050406030204" pitchFamily="18" charset="0"/>
                            </a:rPr>
                            <m:t>𝜃</m:t>
                          </m:r>
                        </m:e>
                      </m:d>
                    </m:oMath>
                  </m:oMathPara>
                </a14:m>
                <a:endParaRPr lang="en-US" altLang="zh-TW" sz="2400" dirty="0"/>
              </a:p>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b="0" i="1" smtClean="0">
                          <a:latin typeface="Cambria Math" panose="02040503050406030204" pitchFamily="18" charset="0"/>
                        </a:rPr>
                        <m:t>0.7</m:t>
                      </m:r>
                    </m:oMath>
                  </m:oMathPara>
                </a14:m>
                <a:endParaRPr lang="zh-TW" altLang="en-US" sz="2400" dirty="0"/>
              </a:p>
            </p:txBody>
          </p:sp>
        </mc:Choice>
        <mc:Fallback xmlns="">
          <p:sp>
            <p:nvSpPr>
              <p:cNvPr id="26" name="矩形 25"/>
              <p:cNvSpPr>
                <a:spLocks noRot="1" noChangeAspect="1" noMove="1" noResize="1" noEditPoints="1" noAdjustHandles="1" noChangeArrowheads="1" noChangeShapeType="1" noTextEdit="1"/>
              </p:cNvSpPr>
              <p:nvPr/>
            </p:nvSpPr>
            <p:spPr>
              <a:xfrm>
                <a:off x="6270875" y="3946608"/>
                <a:ext cx="2827634" cy="830997"/>
              </a:xfrm>
              <a:prstGeom prst="rect">
                <a:avLst/>
              </a:prstGeom>
              <a:blipFill>
                <a:blip r:embed="rId11"/>
                <a:stretch>
                  <a:fillRect l="-215"/>
                </a:stretch>
              </a:blipFill>
            </p:spPr>
            <p:txBody>
              <a:bodyPr/>
              <a:lstStyle/>
              <a:p>
                <a:r>
                  <a:rPr lang="zh-TW" altLang="en-US">
                    <a:noFill/>
                  </a:rPr>
                  <a:t> </a:t>
                </a:r>
              </a:p>
            </p:txBody>
          </p:sp>
        </mc:Fallback>
      </mc:AlternateContent>
      <p:cxnSp>
        <p:nvCxnSpPr>
          <p:cNvPr id="6" name="直線接點 5"/>
          <p:cNvCxnSpPr/>
          <p:nvPr/>
        </p:nvCxnSpPr>
        <p:spPr>
          <a:xfrm flipV="1">
            <a:off x="548639" y="4589762"/>
            <a:ext cx="78915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cxnSpLocks/>
          </p:cNvCxnSpPr>
          <p:nvPr/>
        </p:nvCxnSpPr>
        <p:spPr>
          <a:xfrm>
            <a:off x="3643746" y="4589762"/>
            <a:ext cx="232479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cxnSpLocks/>
          </p:cNvCxnSpPr>
          <p:nvPr/>
        </p:nvCxnSpPr>
        <p:spPr>
          <a:xfrm>
            <a:off x="1963765" y="4589762"/>
            <a:ext cx="167998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endCxn id="10" idx="0"/>
          </p:cNvCxnSpPr>
          <p:nvPr/>
        </p:nvCxnSpPr>
        <p:spPr>
          <a:xfrm>
            <a:off x="2809702" y="4589762"/>
            <a:ext cx="1505844" cy="8280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cxnSpLocks/>
          </p:cNvCxnSpPr>
          <p:nvPr/>
        </p:nvCxnSpPr>
        <p:spPr>
          <a:xfrm>
            <a:off x="866573" y="4627677"/>
            <a:ext cx="883130" cy="79013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cxnSpLocks/>
          </p:cNvCxnSpPr>
          <p:nvPr/>
        </p:nvCxnSpPr>
        <p:spPr>
          <a:xfrm flipH="1">
            <a:off x="2315002" y="4629515"/>
            <a:ext cx="2510511" cy="80492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1359576A-8A4F-4135-A44F-BA9072F97672}"/>
                  </a:ext>
                </a:extLst>
              </p:cNvPr>
              <p:cNvSpPr txBox="1"/>
              <p:nvPr/>
            </p:nvSpPr>
            <p:spPr>
              <a:xfrm>
                <a:off x="5578484" y="625864"/>
                <a:ext cx="3410857" cy="830997"/>
              </a:xfrm>
              <a:prstGeom prst="rect">
                <a:avLst/>
              </a:prstGeom>
              <a:noFill/>
            </p:spPr>
            <p:txBody>
              <a:bodyPr wrap="square" rtlCol="0">
                <a:spAutoFit/>
              </a:bodyPr>
              <a:lstStyle/>
              <a:p>
                <a:r>
                  <a:rPr lang="en-US" altLang="zh-TW" sz="2400" dirty="0"/>
                  <a:t>We define </a:t>
                </a:r>
                <a14:m>
                  <m:oMath xmlns:m="http://schemas.openxmlformats.org/officeDocument/2006/math">
                    <m:sSub>
                      <m:sSubPr>
                        <m:ctrlPr>
                          <a:rPr lang="en-US" altLang="zh-TW" sz="2400" b="0" i="1" smtClean="0">
                            <a:latin typeface="Cambria Math" panose="02040503050406030204" pitchFamily="18" charset="0"/>
                          </a:rPr>
                        </m:ctrlPr>
                      </m:sSub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𝑅</m:t>
                            </m:r>
                          </m:e>
                        </m:acc>
                      </m:e>
                      <m:sub>
                        <m:r>
                          <a:rPr lang="zh-TW" altLang="en-US" sz="2400" i="1">
                            <a:latin typeface="Cambria Math" panose="02040503050406030204" pitchFamily="18" charset="0"/>
                          </a:rPr>
                          <m:t>𝜃</m:t>
                        </m:r>
                      </m:sub>
                    </m:sSub>
                  </m:oMath>
                </a14:m>
                <a:r>
                  <a:rPr lang="zh-TW" altLang="en-US" sz="2400" dirty="0"/>
                  <a:t> </a:t>
                </a:r>
                <a:r>
                  <a:rPr lang="en-US" altLang="zh-TW" sz="2400" dirty="0"/>
                  <a:t>as the </a:t>
                </a:r>
                <a:r>
                  <a:rPr lang="en-US" altLang="zh-TW" sz="2400" i="1" u="sng" dirty="0"/>
                  <a:t>expected value </a:t>
                </a:r>
                <a:r>
                  <a:rPr lang="en-US" altLang="zh-TW" sz="2400" dirty="0"/>
                  <a:t>of </a:t>
                </a:r>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i="0">
                            <a:latin typeface="Cambria Math" panose="02040503050406030204" pitchFamily="18" charset="0"/>
                          </a:rPr>
                          <m:t>R</m:t>
                        </m:r>
                      </m:e>
                      <m:sub>
                        <m:r>
                          <m:rPr>
                            <m:sty m:val="p"/>
                          </m:rPr>
                          <a:rPr lang="zh-TW" altLang="en-US" sz="2400" i="0">
                            <a:latin typeface="Cambria Math" panose="02040503050406030204" pitchFamily="18" charset="0"/>
                          </a:rPr>
                          <m:t>θ</m:t>
                        </m:r>
                      </m:sub>
                    </m:sSub>
                  </m:oMath>
                </a14:m>
                <a:endParaRPr lang="zh-TW" altLang="en-US" sz="2400" dirty="0"/>
              </a:p>
            </p:txBody>
          </p:sp>
        </mc:Choice>
        <mc:Fallback xmlns="">
          <p:sp>
            <p:nvSpPr>
              <p:cNvPr id="29" name="文字方塊 28">
                <a:extLst>
                  <a:ext uri="{FF2B5EF4-FFF2-40B4-BE49-F238E27FC236}">
                    <a16:creationId xmlns:a16="http://schemas.microsoft.com/office/drawing/2014/main" id="{1359576A-8A4F-4135-A44F-BA9072F97672}"/>
                  </a:ext>
                </a:extLst>
              </p:cNvPr>
              <p:cNvSpPr txBox="1">
                <a:spLocks noRot="1" noChangeAspect="1" noMove="1" noResize="1" noEditPoints="1" noAdjustHandles="1" noChangeArrowheads="1" noChangeShapeType="1" noTextEdit="1"/>
              </p:cNvSpPr>
              <p:nvPr/>
            </p:nvSpPr>
            <p:spPr>
              <a:xfrm>
                <a:off x="5578484" y="625864"/>
                <a:ext cx="3410857" cy="830997"/>
              </a:xfrm>
              <a:prstGeom prst="rect">
                <a:avLst/>
              </a:prstGeom>
              <a:blipFill>
                <a:blip r:embed="rId12"/>
                <a:stretch>
                  <a:fillRect l="-2679" t="-5882" b="-161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914268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3" grpId="0"/>
      <p:bldP spid="14" grpId="0"/>
      <p:bldP spid="15" grpId="0"/>
      <p:bldP spid="16" grpId="0"/>
      <p:bldP spid="17" grpId="0" animBg="1"/>
      <p:bldP spid="22" grpId="0"/>
      <p:bldP spid="23" grpId="0"/>
      <p:bldP spid="24" grpId="0"/>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Goodness of Actor</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sz="2400" dirty="0"/>
                  <a:t>An episode is considered as a trajectory </a:t>
                </a:r>
                <a14:m>
                  <m:oMath xmlns:m="http://schemas.openxmlformats.org/officeDocument/2006/math">
                    <m:r>
                      <a:rPr lang="zh-TW" altLang="en-US" sz="2400" i="1" smtClean="0">
                        <a:latin typeface="Cambria Math" panose="02040503050406030204" pitchFamily="18" charset="0"/>
                      </a:rPr>
                      <m:t>𝜏</m:t>
                    </m:r>
                  </m:oMath>
                </a14:m>
                <a:r>
                  <a:rPr lang="en-US" altLang="zh-TW" sz="2400" dirty="0"/>
                  <a:t> </a:t>
                </a:r>
              </a:p>
              <a:p>
                <a:pPr lvl="1"/>
                <a14:m>
                  <m:oMath xmlns:m="http://schemas.openxmlformats.org/officeDocument/2006/math">
                    <m:r>
                      <a:rPr lang="zh-TW" altLang="en-US" i="1">
                        <a:latin typeface="Cambria Math" panose="02040503050406030204" pitchFamily="18" charset="0"/>
                      </a:rPr>
                      <m:t>𝜏</m:t>
                    </m:r>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b="0" i="1" smtClean="0">
                                <a:latin typeface="Cambria Math" panose="02040503050406030204" pitchFamily="18" charset="0"/>
                              </a:rPr>
                              <m:t>2</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2</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𝑟</m:t>
                            </m:r>
                          </m:e>
                          <m:sub>
                            <m:r>
                              <a:rPr lang="en-US" altLang="zh-TW" b="0" i="1" smtClean="0">
                                <a:latin typeface="Cambria Math" panose="02040503050406030204" pitchFamily="18" charset="0"/>
                              </a:rPr>
                              <m:t>2</m:t>
                            </m:r>
                          </m:sub>
                        </m:sSub>
                        <m:r>
                          <a:rPr lang="en-US" altLang="zh-TW" i="1">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b="0" i="1" smtClean="0">
                                <a:latin typeface="Cambria Math" panose="02040503050406030204" pitchFamily="18" charset="0"/>
                              </a:rPr>
                              <m:t>𝑇</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𝑇</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𝑟</m:t>
                            </m:r>
                          </m:e>
                          <m:sub>
                            <m:r>
                              <a:rPr lang="en-US" altLang="zh-TW" b="0" i="1" smtClean="0">
                                <a:latin typeface="Cambria Math" panose="02040503050406030204" pitchFamily="18" charset="0"/>
                              </a:rPr>
                              <m:t>𝑇</m:t>
                            </m:r>
                          </m:sub>
                        </m:sSub>
                      </m:e>
                    </m:d>
                  </m:oMath>
                </a14:m>
                <a:endParaRPr lang="en-US" altLang="zh-TW" dirty="0"/>
              </a:p>
              <a:p>
                <a:pPr lvl="1"/>
                <a14:m>
                  <m:oMath xmlns:m="http://schemas.openxmlformats.org/officeDocument/2006/math">
                    <m:r>
                      <a:rPr lang="en-US" altLang="zh-TW" b="0" i="1" smtClean="0">
                        <a:latin typeface="Cambria Math" panose="02040503050406030204" pitchFamily="18" charset="0"/>
                      </a:rPr>
                      <m:t>𝑅</m:t>
                    </m:r>
                    <m:d>
                      <m:dPr>
                        <m:ctrlPr>
                          <a:rPr lang="en-US" altLang="zh-TW" b="0" i="1" smtClean="0">
                            <a:latin typeface="Cambria Math" panose="02040503050406030204" pitchFamily="18" charset="0"/>
                          </a:rPr>
                        </m:ctrlPr>
                      </m:dPr>
                      <m:e>
                        <m:r>
                          <a:rPr lang="zh-TW" altLang="en-US" i="1">
                            <a:latin typeface="Cambria Math" panose="02040503050406030204" pitchFamily="18" charset="0"/>
                          </a:rPr>
                          <m:t>𝜏</m:t>
                        </m:r>
                      </m:e>
                    </m:d>
                    <m:r>
                      <a:rPr lang="en-US" altLang="zh-TW" i="1">
                        <a:latin typeface="Cambria Math" panose="02040503050406030204" pitchFamily="18" charset="0"/>
                      </a:rPr>
                      <m:t>=</m:t>
                    </m:r>
                    <m:nary>
                      <m:naryPr>
                        <m:chr m:val="∑"/>
                        <m:ctrlPr>
                          <a:rPr lang="en-US" altLang="zh-TW" i="1">
                            <a:latin typeface="Cambria Math" panose="02040503050406030204" pitchFamily="18" charset="0"/>
                          </a:rPr>
                        </m:ctrlPr>
                      </m:naryPr>
                      <m:sub>
                        <m:r>
                          <a:rPr lang="en-US" altLang="zh-TW" b="0" i="1" smtClean="0">
                            <a:latin typeface="Cambria Math" panose="02040503050406030204" pitchFamily="18" charset="0"/>
                          </a:rPr>
                          <m:t>𝑡</m:t>
                        </m:r>
                        <m:r>
                          <a:rPr lang="en-US" altLang="zh-TW" i="1">
                            <a:latin typeface="Cambria Math" panose="02040503050406030204" pitchFamily="18" charset="0"/>
                          </a:rPr>
                          <m:t>=1</m:t>
                        </m:r>
                      </m:sub>
                      <m:sup>
                        <m:r>
                          <a:rPr lang="en-US" altLang="zh-TW" b="0" i="1" smtClean="0">
                            <a:latin typeface="Cambria Math" panose="02040503050406030204" pitchFamily="18" charset="0"/>
                          </a:rPr>
                          <m:t>𝑇</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𝑟</m:t>
                            </m:r>
                          </m:e>
                          <m:sub>
                            <m:r>
                              <a:rPr lang="en-US" altLang="zh-TW" b="0" i="1" smtClean="0">
                                <a:latin typeface="Cambria Math" panose="02040503050406030204" pitchFamily="18" charset="0"/>
                              </a:rPr>
                              <m:t>𝑡</m:t>
                            </m:r>
                          </m:sub>
                        </m:sSub>
                      </m:e>
                    </m:nary>
                  </m:oMath>
                </a14:m>
                <a:endParaRPr lang="en-US" altLang="zh-TW" dirty="0"/>
              </a:p>
              <a:p>
                <a:pPr lvl="1"/>
                <a:r>
                  <a:rPr lang="en-US" altLang="zh-TW" dirty="0"/>
                  <a:t>If you use an actor to play the game, each </a:t>
                </a:r>
                <a14:m>
                  <m:oMath xmlns:m="http://schemas.openxmlformats.org/officeDocument/2006/math">
                    <m:r>
                      <a:rPr lang="zh-TW" altLang="en-US" i="1">
                        <a:latin typeface="Cambria Math" panose="02040503050406030204" pitchFamily="18" charset="0"/>
                      </a:rPr>
                      <m:t>𝜏</m:t>
                    </m:r>
                  </m:oMath>
                </a14:m>
                <a:r>
                  <a:rPr lang="en-US" altLang="zh-TW" dirty="0"/>
                  <a:t> has a probability to be sampled </a:t>
                </a:r>
              </a:p>
              <a:p>
                <a:pPr lvl="2"/>
                <a:r>
                  <a:rPr lang="en-US" altLang="zh-TW" sz="2400" dirty="0"/>
                  <a:t>The probability depends on actor parameter </a:t>
                </a:r>
                <a14:m>
                  <m:oMath xmlns:m="http://schemas.openxmlformats.org/officeDocument/2006/math">
                    <m:r>
                      <a:rPr lang="zh-TW" altLang="en-US" sz="2400" i="1">
                        <a:latin typeface="Cambria Math" panose="02040503050406030204" pitchFamily="18" charset="0"/>
                      </a:rPr>
                      <m:t>𝜃</m:t>
                    </m:r>
                  </m:oMath>
                </a14:m>
                <a:r>
                  <a:rPr lang="en-US" altLang="zh-TW" sz="2400" dirty="0"/>
                  <a:t>: </a:t>
                </a:r>
                <a14:m>
                  <m:oMath xmlns:m="http://schemas.openxmlformats.org/officeDocument/2006/math">
                    <m:r>
                      <a:rPr lang="en-US" altLang="zh-TW" sz="2400" b="0" i="1" smtClean="0">
                        <a:latin typeface="Cambria Math" panose="02040503050406030204" pitchFamily="18" charset="0"/>
                      </a:rPr>
                      <m:t>𝑃</m:t>
                    </m:r>
                    <m:d>
                      <m:dPr>
                        <m:ctrlPr>
                          <a:rPr lang="en-US" altLang="zh-TW" sz="2400" b="0" i="1" smtClean="0">
                            <a:latin typeface="Cambria Math" panose="02040503050406030204" pitchFamily="18" charset="0"/>
                          </a:rPr>
                        </m:ctrlPr>
                      </m:dPr>
                      <m:e>
                        <m:r>
                          <a:rPr lang="zh-TW" altLang="en-US" sz="2400" i="1">
                            <a:latin typeface="Cambria Math" panose="02040503050406030204" pitchFamily="18" charset="0"/>
                          </a:rPr>
                          <m:t>𝜏</m:t>
                        </m:r>
                        <m:r>
                          <a:rPr lang="en-US" altLang="zh-TW" sz="2400" b="0" i="1" smtClean="0">
                            <a:latin typeface="Cambria Math" panose="02040503050406030204" pitchFamily="18" charset="0"/>
                          </a:rPr>
                          <m:t>|</m:t>
                        </m:r>
                        <m:r>
                          <a:rPr lang="zh-TW" altLang="en-US" sz="2400" i="1">
                            <a:latin typeface="Cambria Math" panose="02040503050406030204" pitchFamily="18" charset="0"/>
                          </a:rPr>
                          <m:t>𝜃</m:t>
                        </m:r>
                      </m:e>
                    </m:d>
                  </m:oMath>
                </a14:m>
                <a:endParaRPr lang="en-US" altLang="zh-TW" sz="2400" dirty="0"/>
              </a:p>
              <a:p>
                <a:pPr lvl="1"/>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676729" y="4744592"/>
                <a:ext cx="9361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r>
                            <a:rPr lang="zh-TW" altLang="en-US" sz="2400" i="1">
                              <a:latin typeface="Cambria Math" panose="02040503050406030204" pitchFamily="18" charset="0"/>
                            </a:rPr>
                            <m:t>𝜃</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676729" y="4744592"/>
                <a:ext cx="936171" cy="461665"/>
              </a:xfrm>
              <a:prstGeom prst="rect">
                <a:avLst/>
              </a:prstGeom>
              <a:blipFill>
                <a:blip r:embed="rId4"/>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365364" y="4553808"/>
                <a:ext cx="2540000"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a:rPr lang="zh-TW" altLang="en-US" sz="2400" i="1">
                              <a:latin typeface="Cambria Math" panose="02040503050406030204" pitchFamily="18" charset="0"/>
                            </a:rPr>
                            <m:t>𝜏</m:t>
                          </m:r>
                        </m: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365364" y="4553808"/>
                <a:ext cx="2540000" cy="988540"/>
              </a:xfrm>
              <a:prstGeom prst="rect">
                <a:avLst/>
              </a:prstGeom>
              <a:blipFill>
                <a:blip r:embed="rId5"/>
                <a:stretch>
                  <a:fillRect/>
                </a:stretch>
              </a:blipFill>
            </p:spPr>
            <p:txBody>
              <a:bodyPr/>
              <a:lstStyle/>
              <a:p>
                <a:r>
                  <a:rPr lang="zh-TW" altLang="en-US">
                    <a:noFill/>
                  </a:rPr>
                  <a:t> </a:t>
                </a:r>
              </a:p>
            </p:txBody>
          </p:sp>
        </mc:Fallback>
      </mc:AlternateContent>
      <p:sp>
        <p:nvSpPr>
          <p:cNvPr id="6" name="文字方塊 5"/>
          <p:cNvSpPr txBox="1"/>
          <p:nvPr/>
        </p:nvSpPr>
        <p:spPr>
          <a:xfrm>
            <a:off x="1612900" y="5587891"/>
            <a:ext cx="2525486" cy="830997"/>
          </a:xfrm>
          <a:prstGeom prst="rect">
            <a:avLst/>
          </a:prstGeom>
          <a:noFill/>
        </p:spPr>
        <p:txBody>
          <a:bodyPr wrap="square" rtlCol="0">
            <a:spAutoFit/>
          </a:bodyPr>
          <a:lstStyle/>
          <a:p>
            <a:r>
              <a:rPr lang="en-US" altLang="zh-TW" sz="2400" dirty="0"/>
              <a:t>Sum over all possible trajectory </a:t>
            </a:r>
            <a:endParaRPr lang="zh-TW" altLang="en-US" sz="2400" dirty="0"/>
          </a:p>
        </p:txBody>
      </p:sp>
      <mc:AlternateContent xmlns:mc="http://schemas.openxmlformats.org/markup-compatibility/2006" xmlns:a14="http://schemas.microsoft.com/office/drawing/2010/main">
        <mc:Choice Requires="a14">
          <p:sp>
            <p:nvSpPr>
              <p:cNvPr id="7" name="文字方塊 6"/>
              <p:cNvSpPr txBox="1"/>
              <p:nvPr/>
            </p:nvSpPr>
            <p:spPr>
              <a:xfrm>
                <a:off x="5808322" y="4458715"/>
                <a:ext cx="3096191" cy="1200329"/>
              </a:xfrm>
              <a:prstGeom prst="rect">
                <a:avLst/>
              </a:prstGeom>
              <a:noFill/>
            </p:spPr>
            <p:txBody>
              <a:bodyPr wrap="square" rtlCol="0">
                <a:spAutoFit/>
              </a:bodyPr>
              <a:lstStyle/>
              <a:p>
                <a:r>
                  <a:rPr lang="en-US" altLang="zh-TW" sz="2400" dirty="0"/>
                  <a:t>Use </a:t>
                </a:r>
                <a14:m>
                  <m:oMath xmlns:m="http://schemas.openxmlformats.org/officeDocument/2006/math">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𝜋</m:t>
                        </m:r>
                      </m:e>
                      <m:sub>
                        <m:r>
                          <a:rPr lang="zh-TW" altLang="en-US" sz="2400" i="1" smtClean="0">
                            <a:latin typeface="Cambria Math" panose="02040503050406030204" pitchFamily="18" charset="0"/>
                          </a:rPr>
                          <m:t>𝜃</m:t>
                        </m:r>
                      </m:sub>
                    </m:sSub>
                  </m:oMath>
                </a14:m>
                <a:r>
                  <a:rPr lang="en-US" altLang="zh-TW" sz="2400" dirty="0"/>
                  <a:t> to play the game N times, </a:t>
                </a:r>
              </a:p>
              <a:p>
                <a:r>
                  <a:rPr lang="en-US" altLang="zh-TW" sz="2400" dirty="0"/>
                  <a:t>obtain </a:t>
                </a:r>
                <a14:m>
                  <m:oMath xmlns:m="http://schemas.openxmlformats.org/officeDocument/2006/math">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𝑁</m:t>
                            </m:r>
                          </m:sup>
                        </m:sSup>
                      </m:e>
                    </m:d>
                  </m:oMath>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5808322" y="4458715"/>
                <a:ext cx="3096191" cy="1200329"/>
              </a:xfrm>
              <a:prstGeom prst="rect">
                <a:avLst/>
              </a:prstGeom>
              <a:blipFill>
                <a:blip r:embed="rId6"/>
                <a:stretch>
                  <a:fillRect l="-3150" t="-4061" b="-1066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5808322" y="5659044"/>
                <a:ext cx="3250293" cy="830997"/>
              </a:xfrm>
              <a:prstGeom prst="rect">
                <a:avLst/>
              </a:prstGeom>
              <a:noFill/>
            </p:spPr>
            <p:txBody>
              <a:bodyPr wrap="square" rtlCol="0">
                <a:spAutoFit/>
              </a:bodyPr>
              <a:lstStyle/>
              <a:p>
                <a:r>
                  <a:rPr lang="en-US" altLang="zh-TW" sz="2400" dirty="0"/>
                  <a:t>Sampling </a:t>
                </a:r>
                <a14:m>
                  <m:oMath xmlns:m="http://schemas.openxmlformats.org/officeDocument/2006/math">
                    <m:r>
                      <a:rPr lang="zh-TW" altLang="en-US" sz="2400" i="1">
                        <a:latin typeface="Cambria Math" panose="02040503050406030204" pitchFamily="18" charset="0"/>
                      </a:rPr>
                      <m:t>𝜏</m:t>
                    </m:r>
                  </m:oMath>
                </a14:m>
                <a:r>
                  <a:rPr lang="zh-TW" altLang="en-US" sz="2400" dirty="0"/>
                  <a:t> </a:t>
                </a:r>
                <a:r>
                  <a:rPr lang="en-US" altLang="zh-TW" sz="2400" dirty="0"/>
                  <a:t>from </a:t>
                </a:r>
                <a14:m>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r>
                          <a:rPr lang="en-US" altLang="zh-TW" sz="2400" i="1">
                            <a:latin typeface="Cambria Math" panose="02040503050406030204" pitchFamily="18" charset="0"/>
                          </a:rPr>
                          <m:t>|</m:t>
                        </m:r>
                        <m:r>
                          <a:rPr lang="zh-TW" altLang="en-US" sz="2400" i="1">
                            <a:latin typeface="Cambria Math" panose="02040503050406030204" pitchFamily="18" charset="0"/>
                          </a:rPr>
                          <m:t>𝜃</m:t>
                        </m:r>
                      </m:e>
                    </m:d>
                  </m:oMath>
                </a14:m>
                <a:r>
                  <a:rPr lang="en-US" altLang="zh-TW" sz="2400" dirty="0"/>
                  <a:t> N times </a:t>
                </a:r>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5808322" y="5659044"/>
                <a:ext cx="3250293" cy="830997"/>
              </a:xfrm>
              <a:prstGeom prst="rect">
                <a:avLst/>
              </a:prstGeom>
              <a:blipFill>
                <a:blip r:embed="rId7"/>
                <a:stretch>
                  <a:fillRect l="-3002" t="-5839" b="-153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3657827" y="4419463"/>
                <a:ext cx="2232933"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𝑛</m:t>
                                  </m:r>
                                </m:sup>
                              </m:sSup>
                            </m:e>
                          </m:d>
                        </m:e>
                      </m:nary>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657827" y="4419463"/>
                <a:ext cx="2232933" cy="1130822"/>
              </a:xfrm>
              <a:prstGeom prst="rect">
                <a:avLst/>
              </a:prstGeom>
              <a:blipFill>
                <a:blip r:embed="rId8"/>
                <a:stretch>
                  <a:fillRect/>
                </a:stretch>
              </a:blipFill>
            </p:spPr>
            <p:txBody>
              <a:bodyPr/>
              <a:lstStyle/>
              <a:p>
                <a:r>
                  <a:rPr lang="zh-TW" altLang="en-US">
                    <a:noFill/>
                  </a:rPr>
                  <a:t> </a:t>
                </a:r>
              </a:p>
            </p:txBody>
          </p:sp>
        </mc:Fallback>
      </mc:AlternateContent>
      <p:sp>
        <p:nvSpPr>
          <p:cNvPr id="10" name="矩形 9"/>
          <p:cNvSpPr/>
          <p:nvPr/>
        </p:nvSpPr>
        <p:spPr>
          <a:xfrm>
            <a:off x="1783443" y="4579208"/>
            <a:ext cx="479992" cy="9542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906995" y="4704824"/>
            <a:ext cx="856399" cy="5699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4148309" y="4431121"/>
            <a:ext cx="766592" cy="1119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965079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3" name="內容版面配置區 2"/>
          <p:cNvSpPr>
            <a:spLocks noGrp="1"/>
          </p:cNvSpPr>
          <p:nvPr>
            <p:ph idx="1"/>
          </p:nvPr>
        </p:nvSpPr>
        <p:spPr/>
        <p:txBody>
          <a:bodyPr>
            <a:normAutofit/>
          </a:bodyPr>
          <a:lstStyle/>
          <a:p>
            <a:r>
              <a:rPr lang="en-US" altLang="zh-TW" sz="2400" dirty="0"/>
              <a:t>Textbook: Reinforcement Learning: An Introduction </a:t>
            </a:r>
          </a:p>
          <a:p>
            <a:pPr lvl="1"/>
            <a:r>
              <a:rPr lang="en-US" altLang="zh-TW" dirty="0"/>
              <a:t>http://incompleteideas.net/sutton/book/the-book.html</a:t>
            </a:r>
          </a:p>
          <a:p>
            <a:r>
              <a:rPr lang="en-US" altLang="zh-TW" sz="2400" dirty="0"/>
              <a:t>Lectures of David Silver</a:t>
            </a:r>
          </a:p>
          <a:p>
            <a:pPr lvl="1"/>
            <a:r>
              <a:rPr lang="en-US" altLang="zh-TW" dirty="0"/>
              <a:t>http://www0.cs.ucl.ac.uk/staff/D.Silver/web/Teaching.html (10 lectures, around 1:30 each)</a:t>
            </a:r>
          </a:p>
          <a:p>
            <a:pPr lvl="1"/>
            <a:r>
              <a:rPr lang="en-US" altLang="zh-TW" dirty="0"/>
              <a:t>http://videolectures.net/rldm2015_silver_reinforcement_learning/ (Deep Reinforcement Learning )</a:t>
            </a:r>
          </a:p>
          <a:p>
            <a:r>
              <a:rPr lang="en-US" altLang="zh-TW" sz="2400" dirty="0"/>
              <a:t>Lectures of John Schulman</a:t>
            </a:r>
          </a:p>
          <a:p>
            <a:pPr lvl="1"/>
            <a:r>
              <a:rPr lang="en-US" altLang="zh-TW" dirty="0"/>
              <a:t>https://youtu.be/aUrX-rP_ss4</a:t>
            </a:r>
          </a:p>
          <a:p>
            <a:endParaRPr lang="zh-TW" altLang="en-US" sz="3200" dirty="0"/>
          </a:p>
          <a:p>
            <a:endParaRPr lang="zh-TW" altLang="en-US" dirty="0"/>
          </a:p>
        </p:txBody>
      </p:sp>
    </p:spTree>
    <p:extLst>
      <p:ext uri="{BB962C8B-B14F-4D97-AF65-F5344CB8AC3E}">
        <p14:creationId xmlns:p14="http://schemas.microsoft.com/office/powerpoint/2010/main" val="4673368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8506"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85011" y="3752284"/>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6328293" y="1854853"/>
            <a:ext cx="2259724" cy="17332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514477" y="2595411"/>
            <a:ext cx="2277510"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Neural Network as Actor</a:t>
            </a:r>
            <a:endParaRPr lang="zh-TW" altLang="en-US" sz="2400" dirty="0"/>
          </a:p>
        </p:txBody>
      </p:sp>
    </p:spTree>
    <p:extLst>
      <p:ext uri="{BB962C8B-B14F-4D97-AF65-F5344CB8AC3E}">
        <p14:creationId xmlns:p14="http://schemas.microsoft.com/office/powerpoint/2010/main" val="4652797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Ascent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dirty="0"/>
                  <a:t>Problem statement</a:t>
                </a:r>
              </a:p>
              <a:p>
                <a:endParaRPr lang="en-US" altLang="zh-TW" dirty="0"/>
              </a:p>
              <a:p>
                <a:endParaRPr lang="en-US" altLang="zh-TW" dirty="0"/>
              </a:p>
              <a:p>
                <a:r>
                  <a:rPr lang="en-US" altLang="zh-TW" dirty="0"/>
                  <a:t>Gradient ascent</a:t>
                </a:r>
              </a:p>
              <a:p>
                <a:pPr lvl="1"/>
                <a:r>
                  <a:rPr lang="en-US" altLang="zh-TW" sz="2800" dirty="0"/>
                  <a:t>Start with </a:t>
                </a: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oMath>
                </a14:m>
                <a:r>
                  <a:rPr lang="en-US" altLang="zh-TW" sz="2800" dirty="0"/>
                  <a:t> </a:t>
                </a:r>
                <a:endParaRPr lang="zh-TW" altLang="en-US" sz="2800" dirty="0"/>
              </a:p>
              <a:p>
                <a:pPr lvl="1"/>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1</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r>
                      <a:rPr lang="en-US" altLang="zh-TW" sz="2800" b="0" i="1" smtClean="0">
                        <a:latin typeface="Cambria Math" panose="02040503050406030204" pitchFamily="18" charset="0"/>
                      </a:rPr>
                      <m:t>+</m:t>
                    </m:r>
                    <m:r>
                      <a:rPr lang="zh-TW" altLang="en-US" sz="2800" i="1">
                        <a:latin typeface="Cambria Math" panose="02040503050406030204" pitchFamily="18" charset="0"/>
                      </a:rPr>
                      <m:t>𝜂</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𝑅</m:t>
                            </m:r>
                          </m:e>
                        </m:acc>
                      </m:e>
                      <m:sub>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sub>
                    </m:sSub>
                  </m:oMath>
                </a14:m>
                <a:endParaRPr lang="zh-TW" altLang="en-US" sz="2800" dirty="0"/>
              </a:p>
              <a:p>
                <a:pPr lvl="1"/>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2</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1</m:t>
                        </m:r>
                      </m:sup>
                    </m:sSup>
                    <m:r>
                      <a:rPr lang="en-US" altLang="zh-TW" sz="2800" b="0" i="1" smtClean="0">
                        <a:latin typeface="Cambria Math" panose="02040503050406030204" pitchFamily="18" charset="0"/>
                      </a:rPr>
                      <m:t>+</m:t>
                    </m:r>
                    <m:r>
                      <a:rPr lang="zh-TW" altLang="en-US" sz="2800" i="1">
                        <a:latin typeface="Cambria Math" panose="02040503050406030204" pitchFamily="18" charset="0"/>
                      </a:rPr>
                      <m:t>𝜂</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𝑅</m:t>
                            </m:r>
                          </m:e>
                        </m:acc>
                      </m:e>
                      <m:sub>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1</m:t>
                            </m:r>
                          </m:sup>
                        </m:sSup>
                      </m:sub>
                    </m:sSub>
                  </m:oMath>
                </a14:m>
                <a:endParaRPr lang="zh-TW" altLang="en-US" sz="2800" dirty="0"/>
              </a:p>
              <a:p>
                <a:pPr lvl="1"/>
                <a:r>
                  <a:rPr lang="en-US" altLang="zh-TW" sz="2800" dirty="0"/>
                  <a:t>……</a:t>
                </a:r>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3314357" y="2475063"/>
                <a:ext cx="2685672" cy="5716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max</m:t>
                              </m:r>
                            </m:e>
                            <m:lim>
                              <m:r>
                                <a:rPr lang="zh-TW" altLang="en-US" sz="2800" i="1">
                                  <a:latin typeface="Cambria Math" panose="02040503050406030204" pitchFamily="18" charset="0"/>
                                </a:rPr>
                                <m:t>𝜃</m:t>
                              </m:r>
                            </m:lim>
                          </m:limLow>
                        </m:fName>
                        <m:e>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𝑅</m:t>
                                  </m:r>
                                </m:e>
                              </m:acc>
                            </m:e>
                            <m:sub>
                              <m:r>
                                <a:rPr lang="zh-TW" altLang="en-US" sz="2800" i="1">
                                  <a:latin typeface="Cambria Math" panose="02040503050406030204" pitchFamily="18" charset="0"/>
                                </a:rPr>
                                <m:t>𝜃</m:t>
                              </m:r>
                            </m:sub>
                          </m:sSub>
                        </m:e>
                      </m:func>
                    </m:oMath>
                  </m:oMathPara>
                </a14:m>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3314357" y="2475063"/>
                <a:ext cx="2685672" cy="57169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761847" y="4820742"/>
                <a:ext cx="909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𝑅</m:t>
                              </m:r>
                            </m:e>
                          </m:acc>
                        </m:e>
                        <m:sub>
                          <m:r>
                            <a:rPr lang="zh-TW" altLang="en-US" sz="2800" i="1">
                              <a:latin typeface="Cambria Math" panose="02040503050406030204" pitchFamily="18" charset="0"/>
                            </a:rPr>
                            <m:t>𝜃</m:t>
                          </m:r>
                        </m:sub>
                      </m:sSub>
                    </m:oMath>
                  </m:oMathPara>
                </a14:m>
                <a:endParaRPr lang="zh-TW"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4761847" y="4820742"/>
                <a:ext cx="909288"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61847" y="3461024"/>
                <a:ext cx="36662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m:t>
                          </m:r>
                        </m:e>
                      </m:d>
                    </m:oMath>
                  </m:oMathPara>
                </a14:m>
                <a:endParaRPr lang="zh-TW"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4761847" y="3461024"/>
                <a:ext cx="3666260" cy="52322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562034" y="4820742"/>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5562034" y="4820742"/>
                <a:ext cx="534121" cy="52322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000029" y="4079044"/>
                <a:ext cx="1959511" cy="22328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b="0" i="1" smtClean="0">
                              <a:latin typeface="Cambria Math" panose="02040503050406030204" pitchFamily="18" charset="0"/>
                              <a:ea typeface="Cambria Math" panose="02040503050406030204" pitchFamily="18" charset="0"/>
                            </a:rPr>
                          </m:ctrlPr>
                        </m:dPr>
                        <m:e>
                          <m:eqArr>
                            <m:eqArrPr>
                              <m:ctrlPr>
                                <a:rPr lang="en-US" altLang="zh-TW" sz="2800" b="0" i="1" smtClean="0">
                                  <a:latin typeface="Cambria Math" panose="02040503050406030204" pitchFamily="18" charset="0"/>
                                  <a:ea typeface="Cambria Math" panose="02040503050406030204" pitchFamily="18" charset="0"/>
                                </a:rPr>
                              </m:ctrlPr>
                            </m:eqArrPr>
                            <m:e>
                              <m:f>
                                <m:fPr>
                                  <m:type m:val="lin"/>
                                  <m:ctrlPr>
                                    <a:rPr lang="en-US" altLang="zh-TW" sz="2800" b="0" i="1" smtClean="0">
                                      <a:latin typeface="Cambria Math" panose="02040503050406030204" pitchFamily="18" charset="0"/>
                                      <a:ea typeface="Cambria Math" panose="02040503050406030204" pitchFamily="18" charset="0"/>
                                    </a:rPr>
                                  </m:ctrlPr>
                                </m:fPr>
                                <m:num>
                                  <m:r>
                                    <a:rPr lang="zh-TW" altLang="en-US" sz="2800" b="0" i="1" smtClean="0">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𝑅</m:t>
                                          </m:r>
                                        </m:e>
                                      </m:acc>
                                    </m:e>
                                    <m:sub>
                                      <m:r>
                                        <a:rPr lang="zh-TW" altLang="en-US" sz="2800" i="1">
                                          <a:latin typeface="Cambria Math" panose="02040503050406030204" pitchFamily="18" charset="0"/>
                                        </a:rPr>
                                        <m:t>𝜃</m:t>
                                      </m:r>
                                    </m:sub>
                                  </m:sSub>
                                </m:num>
                                <m:den>
                                  <m:r>
                                    <a:rPr lang="zh-TW" altLang="en-US"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1</m:t>
                                      </m:r>
                                    </m:sub>
                                  </m:sSub>
                                </m:den>
                              </m:f>
                            </m:e>
                            <m:e>
                              <m:f>
                                <m:fPr>
                                  <m:type m:val="lin"/>
                                  <m:ctrlPr>
                                    <a:rPr lang="en-US" altLang="zh-TW" sz="2800" i="1">
                                      <a:latin typeface="Cambria Math" panose="02040503050406030204" pitchFamily="18" charset="0"/>
                                      <a:ea typeface="Cambria Math" panose="02040503050406030204" pitchFamily="18" charset="0"/>
                                    </a:rPr>
                                  </m:ctrlPr>
                                </m:fPr>
                                <m:num>
                                  <m:r>
                                    <a:rPr lang="zh-TW" altLang="en-US" sz="2800" i="1">
                                      <a:latin typeface="Cambria Math" panose="02040503050406030204" pitchFamily="18" charset="0"/>
                                      <a:ea typeface="Cambria Math" panose="02040503050406030204" pitchFamily="18" charset="0"/>
                                    </a:rPr>
                                    <m:t>𝜕</m:t>
                                  </m:r>
                                  <m:sSub>
                                    <m:sSubPr>
                                      <m:ctrlPr>
                                        <a:rPr lang="en-US" altLang="zh-TW" sz="2800" i="1" smtClean="0">
                                          <a:latin typeface="Cambria Math" panose="02040503050406030204" pitchFamily="18" charset="0"/>
                                          <a:ea typeface="Cambria Math" panose="02040503050406030204" pitchFamily="18" charset="0"/>
                                        </a:rPr>
                                      </m:ctrlPr>
                                    </m:sSubPr>
                                    <m:e>
                                      <m:acc>
                                        <m:accPr>
                                          <m:chr m:val="̅"/>
                                          <m:ctrlPr>
                                            <a:rPr lang="en-US" altLang="zh-TW" sz="2800" b="0" i="1" smtClean="0">
                                              <a:latin typeface="Cambria Math" panose="02040503050406030204" pitchFamily="18" charset="0"/>
                                              <a:ea typeface="Cambria Math" panose="02040503050406030204" pitchFamily="18" charset="0"/>
                                            </a:rPr>
                                          </m:ctrlPr>
                                        </m:accPr>
                                        <m:e>
                                          <m:r>
                                            <a:rPr lang="en-US" altLang="zh-TW" sz="2800" b="0" i="1" smtClean="0">
                                              <a:latin typeface="Cambria Math" panose="02040503050406030204" pitchFamily="18" charset="0"/>
                                              <a:ea typeface="Cambria Math" panose="02040503050406030204" pitchFamily="18" charset="0"/>
                                            </a:rPr>
                                            <m:t>𝑅</m:t>
                                          </m:r>
                                        </m:e>
                                      </m:acc>
                                    </m:e>
                                    <m:sub>
                                      <m:r>
                                        <a:rPr lang="zh-TW" altLang="en-US" sz="2800" i="1" smtClean="0">
                                          <a:latin typeface="Cambria Math" panose="02040503050406030204" pitchFamily="18" charset="0"/>
                                          <a:ea typeface="Cambria Math" panose="02040503050406030204" pitchFamily="18" charset="0"/>
                                        </a:rPr>
                                        <m:t>𝜃</m:t>
                                      </m:r>
                                    </m:sub>
                                  </m:sSub>
                                </m:num>
                                <m:den>
                                  <m:r>
                                    <a:rPr lang="zh-TW" altLang="en-US"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den>
                              </m:f>
                            </m:e>
                            <m:e>
                              <m:r>
                                <a:rPr lang="zh-TW" altLang="en-US" sz="2800" i="1" smtClean="0">
                                  <a:latin typeface="Cambria Math" panose="02040503050406030204" pitchFamily="18" charset="0"/>
                                </a:rPr>
                                <m:t>⋮</m:t>
                              </m:r>
                            </m:e>
                            <m:e>
                              <m:f>
                                <m:fPr>
                                  <m:type m:val="lin"/>
                                  <m:ctrlPr>
                                    <a:rPr lang="en-US" altLang="zh-TW" sz="2800" i="1">
                                      <a:latin typeface="Cambria Math" panose="02040503050406030204" pitchFamily="18" charset="0"/>
                                      <a:ea typeface="Cambria Math" panose="02040503050406030204" pitchFamily="18" charset="0"/>
                                    </a:rPr>
                                  </m:ctrlPr>
                                </m:fPr>
                                <m:num>
                                  <m:r>
                                    <a:rPr lang="zh-TW" altLang="en-US"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𝑅</m:t>
                                          </m:r>
                                        </m:e>
                                      </m:acc>
                                    </m:e>
                                    <m:sub>
                                      <m:r>
                                        <a:rPr lang="zh-TW" altLang="en-US" sz="2800" i="1">
                                          <a:latin typeface="Cambria Math" panose="02040503050406030204" pitchFamily="18" charset="0"/>
                                          <a:ea typeface="Cambria Math" panose="02040503050406030204" pitchFamily="18" charset="0"/>
                                        </a:rPr>
                                        <m:t>𝜃</m:t>
                                      </m:r>
                                    </m:sub>
                                  </m:sSub>
                                </m:num>
                                <m:den>
                                  <m:r>
                                    <a:rPr lang="zh-TW" altLang="en-US"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i="1">
                                          <a:latin typeface="Cambria Math" panose="02040503050406030204" pitchFamily="18" charset="0"/>
                                        </a:rPr>
                                        <m:t>1</m:t>
                                      </m:r>
                                    </m:sub>
                                  </m:sSub>
                                </m:den>
                              </m:f>
                            </m:e>
                            <m:e>
                              <m:r>
                                <a:rPr lang="zh-TW" altLang="en-US" sz="2800" i="1">
                                  <a:latin typeface="Cambria Math" panose="02040503050406030204" pitchFamily="18" charset="0"/>
                                </a:rPr>
                                <m:t>⋮</m:t>
                              </m:r>
                            </m:e>
                          </m:eqArr>
                        </m:e>
                      </m:d>
                    </m:oMath>
                  </m:oMathPara>
                </a14:m>
                <a:endParaRPr lang="zh-TW"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6000029" y="4079044"/>
                <a:ext cx="1959511" cy="2232855"/>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709913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Policy Gradient</a:t>
            </a:r>
            <a:endParaRPr lang="zh-TW" altLang="en-US" dirty="0"/>
          </a:p>
        </p:txBody>
      </p:sp>
      <p:grpSp>
        <p:nvGrpSpPr>
          <p:cNvPr id="4" name="群組 3"/>
          <p:cNvGrpSpPr/>
          <p:nvPr/>
        </p:nvGrpSpPr>
        <p:grpSpPr>
          <a:xfrm>
            <a:off x="4404604" y="571220"/>
            <a:ext cx="3177835" cy="988540"/>
            <a:chOff x="676729" y="4553808"/>
            <a:chExt cx="3177835" cy="988540"/>
          </a:xfrm>
        </p:grpSpPr>
        <mc:AlternateContent xmlns:mc="http://schemas.openxmlformats.org/markup-compatibility/2006" xmlns:a14="http://schemas.microsoft.com/office/drawing/2010/main">
          <mc:Choice Requires="a14">
            <p:sp>
              <p:nvSpPr>
                <p:cNvPr id="5" name="文字方塊 4"/>
                <p:cNvSpPr txBox="1"/>
                <p:nvPr/>
              </p:nvSpPr>
              <p:spPr>
                <a:xfrm>
                  <a:off x="676729" y="4744592"/>
                  <a:ext cx="9361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r>
                              <a:rPr lang="zh-TW" altLang="en-US" sz="2400" i="1">
                                <a:latin typeface="Cambria Math" panose="02040503050406030204" pitchFamily="18" charset="0"/>
                              </a:rPr>
                              <m:t>𝜃</m:t>
                            </m:r>
                          </m:sub>
                        </m:sSub>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676729" y="4744592"/>
                  <a:ext cx="936171" cy="461665"/>
                </a:xfrm>
                <a:prstGeom prst="rect">
                  <a:avLst/>
                </a:prstGeom>
                <a:blipFill>
                  <a:blip r:embed="rId2"/>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1314564" y="4553808"/>
                  <a:ext cx="2540000" cy="988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a:rPr lang="zh-TW" altLang="en-US" sz="2400" i="1">
                                <a:latin typeface="Cambria Math" panose="02040503050406030204" pitchFamily="18" charset="0"/>
                              </a:rPr>
                              <m:t>𝜏</m:t>
                            </m:r>
                          </m: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1314564" y="4553808"/>
                  <a:ext cx="2540000" cy="988540"/>
                </a:xfrm>
                <a:prstGeom prst="rect">
                  <a:avLst/>
                </a:prstGeom>
                <a:blipFill>
                  <a:blip r:embed="rId3"/>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 name="矩形 6"/>
              <p:cNvSpPr/>
              <p:nvPr/>
            </p:nvSpPr>
            <p:spPr>
              <a:xfrm>
                <a:off x="7595808" y="762811"/>
                <a:ext cx="12489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r>
                            <a:rPr lang="zh-TW" altLang="en-US" sz="2400" i="1">
                              <a:latin typeface="Cambria Math" panose="02040503050406030204" pitchFamily="18" charset="0"/>
                            </a:rPr>
                            <m:t>𝜃</m:t>
                          </m:r>
                        </m:sub>
                      </m:sSub>
                      <m:r>
                        <a:rPr lang="en-US" altLang="zh-TW" sz="2400" b="0" i="1" smtClean="0">
                          <a:latin typeface="Cambria Math" panose="02040503050406030204" pitchFamily="18" charset="0"/>
                        </a:rPr>
                        <m:t>=?</m:t>
                      </m:r>
                    </m:oMath>
                  </m:oMathPara>
                </a14:m>
                <a:endParaRPr lang="zh-TW"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7595808" y="762811"/>
                <a:ext cx="1248932" cy="461665"/>
              </a:xfrm>
              <a:prstGeom prst="rect">
                <a:avLst/>
              </a:prstGeom>
              <a:blipFill>
                <a:blip r:embed="rId4"/>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20377" y="1888613"/>
                <a:ext cx="334206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sSub>
                        <m:sSubPr>
                          <m:ctrlPr>
                            <a:rPr lang="en-US" altLang="zh-TW" sz="2400" i="1" smtClean="0">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r>
                            <a:rPr lang="zh-TW" altLang="en-US" sz="2400" i="1">
                              <a:latin typeface="Cambria Math" panose="02040503050406030204" pitchFamily="18" charset="0"/>
                            </a:rPr>
                            <m:t>𝜃</m:t>
                          </m:r>
                        </m:sub>
                      </m:sSub>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a:rPr lang="zh-TW" altLang="en-US" sz="2400" i="1">
                              <a:latin typeface="Cambria Math" panose="02040503050406030204" pitchFamily="18" charset="0"/>
                            </a:rPr>
                            <m:t>𝜏</m:t>
                          </m:r>
                        </m: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oMath>
                  </m:oMathPara>
                </a14:m>
                <a:endParaRPr lang="zh-TW"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520377" y="1888613"/>
                <a:ext cx="3342069" cy="98854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779321" y="1881473"/>
                <a:ext cx="3638432" cy="995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a:rPr lang="zh-TW" altLang="en-US" sz="2400" i="1">
                              <a:latin typeface="Cambria Math" panose="02040503050406030204" pitchFamily="18" charset="0"/>
                            </a:rPr>
                            <m:t>𝜏</m:t>
                          </m:r>
                        </m: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r>
                                <a:rPr lang="en-US" altLang="zh-TW" sz="2400" i="1">
                                  <a:latin typeface="Cambria Math" panose="02040503050406030204" pitchFamily="18" charset="0"/>
                                </a:rPr>
                                <m:t>|</m:t>
                              </m:r>
                              <m:r>
                                <a:rPr lang="zh-TW" altLang="en-US" sz="2400" i="1">
                                  <a:latin typeface="Cambria Math" panose="02040503050406030204" pitchFamily="18" charset="0"/>
                                </a:rPr>
                                <m:t>𝜃</m:t>
                              </m:r>
                            </m:e>
                          </m:d>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r>
                                    <a:rPr lang="en-US" altLang="zh-TW" sz="2400" i="1">
                                      <a:latin typeface="Cambria Math" panose="02040503050406030204" pitchFamily="18" charset="0"/>
                                    </a:rPr>
                                    <m:t>|</m:t>
                                  </m:r>
                                  <m:r>
                                    <a:rPr lang="zh-TW" altLang="en-US" sz="2400" i="1">
                                      <a:latin typeface="Cambria Math" panose="02040503050406030204" pitchFamily="18" charset="0"/>
                                    </a:rPr>
                                    <m:t>𝜃</m:t>
                                  </m:r>
                                </m:e>
                              </m:d>
                            </m:num>
                            <m:den>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r>
                                    <a:rPr lang="en-US" altLang="zh-TW" sz="2400" i="1">
                                      <a:latin typeface="Cambria Math" panose="02040503050406030204" pitchFamily="18" charset="0"/>
                                    </a:rPr>
                                    <m:t>|</m:t>
                                  </m:r>
                                  <m:r>
                                    <a:rPr lang="zh-TW" altLang="en-US" sz="2400" i="1">
                                      <a:latin typeface="Cambria Math" panose="02040503050406030204" pitchFamily="18" charset="0"/>
                                    </a:rPr>
                                    <m:t>𝜃</m:t>
                                  </m:r>
                                </m:e>
                              </m:d>
                            </m:den>
                          </m:f>
                        </m:e>
                      </m:nary>
                    </m:oMath>
                  </m:oMathPara>
                </a14:m>
                <a:endParaRPr lang="zh-TW"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3779321" y="1881473"/>
                <a:ext cx="3638432" cy="99501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20377" y="3979627"/>
                <a:ext cx="4035977"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a:rPr lang="zh-TW" altLang="en-US" sz="2400" i="1">
                              <a:latin typeface="Cambria Math" panose="02040503050406030204" pitchFamily="18" charset="0"/>
                            </a:rPr>
                            <m:t>𝜏</m:t>
                          </m:r>
                        </m: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r>
                                <a:rPr lang="en-US" altLang="zh-TW" sz="2400" i="1">
                                  <a:latin typeface="Cambria Math" panose="02040503050406030204" pitchFamily="18" charset="0"/>
                                </a:rPr>
                                <m:t>|</m:t>
                              </m:r>
                              <m:r>
                                <a:rPr lang="zh-TW" altLang="en-US" sz="2400" i="1">
                                  <a:latin typeface="Cambria Math" panose="02040503050406030204" pitchFamily="18" charset="0"/>
                                </a:rPr>
                                <m:t>𝜃</m:t>
                              </m:r>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𝑙𝑜𝑔𝑃</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oMath>
                  </m:oMathPara>
                </a14:m>
                <a:endParaRPr lang="zh-TW"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20377" y="3979627"/>
                <a:ext cx="4035977" cy="988540"/>
              </a:xfrm>
              <a:prstGeom prst="rect">
                <a:avLst/>
              </a:prstGeom>
              <a:blipFill>
                <a:blip r:embed="rId7"/>
                <a:stretch>
                  <a:fillRect/>
                </a:stretch>
              </a:blipFill>
            </p:spPr>
            <p:txBody>
              <a:bodyPr/>
              <a:lstStyle/>
              <a:p>
                <a:r>
                  <a:rPr lang="zh-TW" altLang="en-US">
                    <a:noFill/>
                  </a:rPr>
                  <a:t> </a:t>
                </a:r>
              </a:p>
            </p:txBody>
          </p:sp>
        </mc:Fallback>
      </mc:AlternateContent>
      <p:sp>
        <p:nvSpPr>
          <p:cNvPr id="12" name="矩形 11"/>
          <p:cNvSpPr/>
          <p:nvPr/>
        </p:nvSpPr>
        <p:spPr>
          <a:xfrm>
            <a:off x="894120" y="4021086"/>
            <a:ext cx="479992" cy="9542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017672" y="4146702"/>
            <a:ext cx="856399" cy="5699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4" name="文字方塊 13"/>
              <p:cNvSpPr txBox="1"/>
              <p:nvPr/>
            </p:nvSpPr>
            <p:spPr>
              <a:xfrm>
                <a:off x="4422038" y="5254258"/>
                <a:ext cx="4422702" cy="830997"/>
              </a:xfrm>
              <a:prstGeom prst="rect">
                <a:avLst/>
              </a:prstGeom>
              <a:noFill/>
            </p:spPr>
            <p:txBody>
              <a:bodyPr wrap="square" rtlCol="0">
                <a:spAutoFit/>
              </a:bodyPr>
              <a:lstStyle/>
              <a:p>
                <a:r>
                  <a:rPr lang="en-US" altLang="zh-TW" sz="2400" dirty="0"/>
                  <a:t>Use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𝜋</m:t>
                        </m:r>
                      </m:e>
                      <m:sub>
                        <m:r>
                          <a:rPr lang="zh-TW" altLang="en-US" sz="2400" i="1">
                            <a:latin typeface="Cambria Math" panose="02040503050406030204" pitchFamily="18" charset="0"/>
                          </a:rPr>
                          <m:t>𝜃</m:t>
                        </m:r>
                      </m:sub>
                    </m:sSub>
                    <m:r>
                      <a:rPr lang="zh-TW" altLang="en-US" sz="2400" i="1">
                        <a:latin typeface="Cambria Math" panose="02040503050406030204" pitchFamily="18" charset="0"/>
                      </a:rPr>
                      <m:t> </m:t>
                    </m:r>
                  </m:oMath>
                </a14:m>
                <a:r>
                  <a:rPr lang="en-US" altLang="zh-TW" sz="2400" dirty="0"/>
                  <a:t>to play the game N times, </a:t>
                </a:r>
              </a:p>
              <a:p>
                <a:r>
                  <a:rPr lang="en-US" altLang="zh-TW" sz="2400" dirty="0"/>
                  <a:t>Obtain </a:t>
                </a:r>
                <a14:m>
                  <m:oMath xmlns:m="http://schemas.openxmlformats.org/officeDocument/2006/math">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𝑁</m:t>
                            </m:r>
                          </m:sup>
                        </m:sSup>
                      </m:e>
                    </m:d>
                  </m:oMath>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4422038" y="5254258"/>
                <a:ext cx="4422702" cy="830997"/>
              </a:xfrm>
              <a:prstGeom prst="rect">
                <a:avLst/>
              </a:prstGeom>
              <a:blipFill>
                <a:blip r:embed="rId8"/>
                <a:stretch>
                  <a:fillRect l="-2066" t="-5882" r="-551"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520377" y="5048811"/>
                <a:ext cx="3490250"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𝑙𝑜𝑔𝑃</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520377" y="5048811"/>
                <a:ext cx="3490250" cy="1130822"/>
              </a:xfrm>
              <a:prstGeom prst="rect">
                <a:avLst/>
              </a:prstGeom>
              <a:blipFill>
                <a:blip r:embed="rId9"/>
                <a:stretch>
                  <a:fillRect r="-31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1462331" y="2961760"/>
                <a:ext cx="5275363" cy="461665"/>
              </a:xfrm>
              <a:prstGeom prst="rect">
                <a:avLst/>
              </a:prstGeom>
              <a:noFill/>
            </p:spPr>
            <p:txBody>
              <a:bodyPr wrap="square" rtlCol="0">
                <a:spAutoFit/>
              </a:bodyPr>
              <a:lstStyle/>
              <a:p>
                <a14:m>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e>
                    </m:d>
                  </m:oMath>
                </a14:m>
                <a:r>
                  <a:rPr lang="zh-TW" altLang="en-US" sz="2400" dirty="0"/>
                  <a:t> </a:t>
                </a:r>
                <a:r>
                  <a:rPr lang="en-US" altLang="zh-TW" sz="2400" dirty="0"/>
                  <a:t>do not have to be differentiable </a:t>
                </a:r>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1462331" y="2961760"/>
                <a:ext cx="5275363" cy="461665"/>
              </a:xfrm>
              <a:prstGeom prst="rect">
                <a:avLst/>
              </a:prstGeom>
              <a:blipFill>
                <a:blip r:embed="rId10"/>
                <a:stretch>
                  <a:fillRect l="-347" t="-10526" b="-28947"/>
                </a:stretch>
              </a:blipFill>
            </p:spPr>
            <p:txBody>
              <a:bodyPr/>
              <a:lstStyle/>
              <a:p>
                <a:r>
                  <a:rPr lang="zh-TW" altLang="en-US">
                    <a:noFill/>
                  </a:rPr>
                  <a:t> </a:t>
                </a:r>
              </a:p>
            </p:txBody>
          </p:sp>
        </mc:Fallback>
      </mc:AlternateContent>
      <p:sp>
        <p:nvSpPr>
          <p:cNvPr id="17" name="文字方塊 16"/>
          <p:cNvSpPr txBox="1"/>
          <p:nvPr/>
        </p:nvSpPr>
        <p:spPr>
          <a:xfrm>
            <a:off x="1478956" y="3364954"/>
            <a:ext cx="4142797" cy="461665"/>
          </a:xfrm>
          <a:prstGeom prst="rect">
            <a:avLst/>
          </a:prstGeom>
          <a:noFill/>
        </p:spPr>
        <p:txBody>
          <a:bodyPr wrap="square" rtlCol="0">
            <a:spAutoFit/>
          </a:bodyPr>
          <a:lstStyle/>
          <a:p>
            <a:r>
              <a:rPr lang="en-US" altLang="zh-TW" sz="2400" dirty="0"/>
              <a:t>It can even be a black box.</a:t>
            </a:r>
            <a:endParaRPr lang="zh-TW" altLang="en-US" sz="2400" dirty="0"/>
          </a:p>
        </p:txBody>
      </p:sp>
      <mc:AlternateContent xmlns:mc="http://schemas.openxmlformats.org/markup-compatibility/2006" xmlns:a14="http://schemas.microsoft.com/office/drawing/2010/main">
        <mc:Choice Requires="a14">
          <p:sp>
            <p:nvSpPr>
              <p:cNvPr id="3" name="文字方塊 2"/>
              <p:cNvSpPr txBox="1"/>
              <p:nvPr/>
            </p:nvSpPr>
            <p:spPr>
              <a:xfrm>
                <a:off x="4722711" y="4054907"/>
                <a:ext cx="3428503" cy="826829"/>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𝑑𝑙𝑜𝑔</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e>
                          </m:d>
                        </m:num>
                        <m:den>
                          <m:r>
                            <a:rPr lang="en-US" altLang="zh-TW" sz="2400" b="0" i="1" smtClean="0">
                              <a:latin typeface="Cambria Math" panose="02040503050406030204" pitchFamily="18" charset="0"/>
                            </a:rPr>
                            <m:t>𝑑𝑥</m:t>
                          </m:r>
                        </m:den>
                      </m:f>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den>
                      </m:f>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𝑑𝑥</m:t>
                          </m:r>
                        </m:den>
                      </m:f>
                    </m:oMath>
                  </m:oMathPara>
                </a14:m>
                <a:endParaRPr lang="zh-TW" altLang="en-US" sz="24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4722711" y="4054907"/>
                <a:ext cx="3428503" cy="826829"/>
              </a:xfrm>
              <a:prstGeom prst="rect">
                <a:avLst/>
              </a:prstGeom>
              <a:blipFill>
                <a:blip r:embed="rId11"/>
                <a:stretch>
                  <a:fillRect/>
                </a:stretch>
              </a:blipFill>
            </p:spPr>
            <p:txBody>
              <a:bodyPr/>
              <a:lstStyle/>
              <a:p>
                <a:r>
                  <a:rPr lang="zh-TW" altLang="en-US">
                    <a:noFill/>
                  </a:rPr>
                  <a:t> </a:t>
                </a:r>
              </a:p>
            </p:txBody>
          </p:sp>
        </mc:Fallback>
      </mc:AlternateContent>
      <p:cxnSp>
        <p:nvCxnSpPr>
          <p:cNvPr id="19" name="直線接點 18"/>
          <p:cNvCxnSpPr>
            <a:cxnSpLocks/>
          </p:cNvCxnSpPr>
          <p:nvPr/>
        </p:nvCxnSpPr>
        <p:spPr>
          <a:xfrm>
            <a:off x="2465911" y="5812487"/>
            <a:ext cx="170707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7285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animBg="1"/>
      <p:bldP spid="13" grpId="0" animBg="1"/>
      <p:bldP spid="14" grpId="0"/>
      <p:bldP spid="15" grpId="0"/>
      <p:bldP spid="16" grpId="0"/>
      <p:bldP spid="17" grpId="0"/>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Policy Gradient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14:m>
                  <m:oMath xmlns:m="http://schemas.openxmlformats.org/officeDocument/2006/math">
                    <m:r>
                      <a:rPr lang="zh-TW" altLang="en-US" i="1">
                        <a:latin typeface="Cambria Math" panose="02040503050406030204" pitchFamily="18" charset="0"/>
                      </a:rPr>
                      <m:t>𝜏</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𝑟</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2</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2</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𝑟</m:t>
                            </m:r>
                          </m:e>
                          <m:sub>
                            <m:r>
                              <a:rPr lang="en-US" altLang="zh-TW" i="1">
                                <a:latin typeface="Cambria Math" panose="02040503050406030204" pitchFamily="18" charset="0"/>
                              </a:rPr>
                              <m:t>2</m:t>
                            </m:r>
                          </m:sub>
                        </m:sSub>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𝑇</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𝑇</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𝑟</m:t>
                            </m:r>
                          </m:e>
                          <m:sub>
                            <m:r>
                              <a:rPr lang="en-US" altLang="zh-TW" i="1">
                                <a:latin typeface="Cambria Math" panose="02040503050406030204" pitchFamily="18" charset="0"/>
                              </a:rPr>
                              <m:t>𝑇</m:t>
                            </m:r>
                          </m:sub>
                        </m:sSub>
                      </m:e>
                    </m:d>
                  </m:oMath>
                </a14:m>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28650" y="2311400"/>
                <a:ext cx="7124700"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𝜏</m:t>
                          </m:r>
                          <m:r>
                            <a:rPr lang="en-US" altLang="zh-TW" sz="2800" i="1">
                              <a:latin typeface="Cambria Math" panose="02040503050406030204" pitchFamily="18" charset="0"/>
                            </a:rPr>
                            <m:t>|</m:t>
                          </m:r>
                          <m:r>
                            <a:rPr lang="zh-TW" altLang="en-US" sz="2800" i="1">
                              <a:latin typeface="Cambria Math" panose="02040503050406030204" pitchFamily="18" charset="0"/>
                            </a:rPr>
                            <m:t>𝜃</m:t>
                          </m:r>
                        </m:e>
                      </m:d>
                      <m:r>
                        <a:rPr lang="en-US" altLang="zh-TW" sz="2800" i="1">
                          <a:latin typeface="Cambria Math" panose="02040503050406030204" pitchFamily="18" charset="0"/>
                        </a:rPr>
                        <m:t>=</m:t>
                      </m:r>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1</m:t>
                              </m:r>
                            </m:sub>
                          </m:sSub>
                        </m:e>
                      </m:d>
                      <m:nary>
                        <m:naryPr>
                          <m:chr m:val="∏"/>
                          <m:ctrlPr>
                            <a:rPr lang="en-US" altLang="zh-TW"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𝑇</m:t>
                          </m:r>
                        </m:sup>
                        <m:e>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b="0" i="1" smtClean="0">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i="1">
                                  <a:latin typeface="Cambria Math" panose="02040503050406030204" pitchFamily="18" charset="0"/>
                                </a:rPr>
                                <m:t>,</m:t>
                              </m:r>
                              <m:r>
                                <a:rPr lang="zh-TW" altLang="en-US" sz="2800" i="1">
                                  <a:latin typeface="Cambria Math" panose="02040503050406030204" pitchFamily="18" charset="0"/>
                                </a:rPr>
                                <m:t>𝜃</m:t>
                              </m:r>
                            </m:e>
                          </m:d>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b="0" i="1" smtClean="0">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b="0" i="1" smtClean="0">
                                      <a:latin typeface="Cambria Math" panose="02040503050406030204" pitchFamily="18" charset="0"/>
                                    </a:rPr>
                                    <m:t>𝑡</m:t>
                                  </m:r>
                                </m:sub>
                              </m:sSub>
                            </m:e>
                          </m:d>
                        </m:e>
                      </m:nary>
                    </m:oMath>
                  </m:oMathPara>
                </a14:m>
                <a:endParaRPr lang="zh-TW"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628650" y="2311400"/>
                <a:ext cx="7124700" cy="1303883"/>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5261114" y="702498"/>
                <a:ext cx="276970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r>
                        <a:rPr lang="en-US" altLang="zh-TW" sz="2800" i="1" smtClean="0">
                          <a:latin typeface="Cambria Math" panose="02040503050406030204" pitchFamily="18" charset="0"/>
                          <a:ea typeface="Cambria Math" panose="02040503050406030204" pitchFamily="18" charset="0"/>
                        </a:rPr>
                        <m:t>𝑙𝑜𝑔𝑃</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𝜏</m:t>
                          </m:r>
                          <m:r>
                            <a:rPr lang="en-US" altLang="zh-TW" sz="2800" i="1">
                              <a:latin typeface="Cambria Math" panose="02040503050406030204" pitchFamily="18" charset="0"/>
                            </a:rPr>
                            <m:t>|</m:t>
                          </m:r>
                          <m:r>
                            <a:rPr lang="zh-TW" altLang="en-US" sz="2800" i="1">
                              <a:latin typeface="Cambria Math" panose="02040503050406030204" pitchFamily="18" charset="0"/>
                            </a:rPr>
                            <m:t>𝜃</m:t>
                          </m:r>
                        </m:e>
                      </m:d>
                      <m:r>
                        <a:rPr lang="en-US" altLang="zh-TW" sz="2800" b="0" i="1" smtClean="0">
                          <a:latin typeface="Cambria Math" panose="02040503050406030204" pitchFamily="18" charset="0"/>
                        </a:rPr>
                        <m:t>=?</m:t>
                      </m:r>
                    </m:oMath>
                  </m:oMathPara>
                </a14:m>
                <a:endParaRPr lang="zh-TW" altLang="en-US" sz="28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5261114" y="702498"/>
                <a:ext cx="2769704" cy="52322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0" y="3486848"/>
                <a:ext cx="9525000" cy="17248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𝑙𝑜𝑔</m:t>
                      </m:r>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𝜏</m:t>
                          </m:r>
                          <m:r>
                            <a:rPr lang="en-US" altLang="zh-TW" sz="2800" i="1">
                              <a:latin typeface="Cambria Math" panose="02040503050406030204" pitchFamily="18" charset="0"/>
                            </a:rPr>
                            <m:t>|</m:t>
                          </m:r>
                          <m:r>
                            <a:rPr lang="zh-TW" altLang="en-US" sz="2800" i="1">
                              <a:latin typeface="Cambria Math" panose="02040503050406030204" pitchFamily="18" charset="0"/>
                            </a:rPr>
                            <m:t>𝜃</m:t>
                          </m:r>
                        </m:e>
                      </m:d>
                      <m:r>
                        <a:rPr lang="en-US" altLang="zh-TW" sz="2800" i="1">
                          <a:latin typeface="Cambria Math" panose="02040503050406030204" pitchFamily="18" charset="0"/>
                        </a:rPr>
                        <m:t>=</m:t>
                      </m:r>
                      <m:r>
                        <a:rPr lang="en-US" altLang="zh-TW" sz="2800" b="0" i="1" smtClean="0">
                          <a:latin typeface="Cambria Math" panose="02040503050406030204" pitchFamily="18" charset="0"/>
                        </a:rPr>
                        <m:t>𝑙𝑜𝑔</m:t>
                      </m:r>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1</m:t>
                              </m:r>
                            </m:sub>
                          </m:sSub>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𝑇</m:t>
                          </m:r>
                        </m:sup>
                        <m:e>
                          <m:r>
                            <a:rPr lang="en-US" altLang="zh-TW" sz="2800" b="0" i="1" smtClean="0">
                              <a:latin typeface="Cambria Math" panose="02040503050406030204" pitchFamily="18" charset="0"/>
                            </a:rPr>
                            <m:t>𝑙𝑜𝑔</m:t>
                          </m:r>
                          <m:r>
                            <a:rPr lang="en-US" altLang="zh-TW" sz="2800" i="1">
                              <a:latin typeface="Cambria Math" panose="02040503050406030204" pitchFamily="18" charset="0"/>
                            </a:rPr>
                            <m:t>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r>
                                <a:rPr lang="zh-TW" altLang="en-US" sz="2800" i="1">
                                  <a:latin typeface="Cambria Math" panose="02040503050406030204" pitchFamily="18" charset="0"/>
                                </a:rPr>
                                <m:t>𝜃</m:t>
                              </m:r>
                            </m:e>
                          </m:d>
                        </m:e>
                      </m:nary>
                      <m:r>
                        <a:rPr lang="en-US" altLang="zh-TW" sz="2800" i="1">
                          <a:latin typeface="Cambria Math" panose="02040503050406030204" pitchFamily="18" charset="0"/>
                        </a:rPr>
                        <m:t>+</m:t>
                      </m:r>
                      <m:r>
                        <a:rPr lang="en-US" altLang="zh-TW" sz="2800" i="1">
                          <a:latin typeface="Cambria Math" panose="02040503050406030204" pitchFamily="18" charset="0"/>
                        </a:rPr>
                        <m:t>𝑙𝑜𝑔𝑝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𝑡</m:t>
                              </m:r>
                            </m:sub>
                          </m:sSub>
                        </m:e>
                      </m:d>
                    </m:oMath>
                  </m:oMathPara>
                </a14:m>
                <a:endParaRPr lang="zh-TW"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0" y="3486848"/>
                <a:ext cx="9525000" cy="1724831"/>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28650" y="5207608"/>
                <a:ext cx="5262768"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rPr>
                        <m:t>𝑙𝑜𝑔</m:t>
                      </m:r>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𝜏</m:t>
                          </m:r>
                          <m:r>
                            <a:rPr lang="en-US" altLang="zh-TW" sz="2800" i="1">
                              <a:latin typeface="Cambria Math" panose="02040503050406030204" pitchFamily="18" charset="0"/>
                            </a:rPr>
                            <m:t>|</m:t>
                          </m:r>
                          <m:r>
                            <a:rPr lang="zh-TW" altLang="en-US" sz="2800" i="1">
                              <a:latin typeface="Cambria Math" panose="02040503050406030204" pitchFamily="18" charset="0"/>
                            </a:rPr>
                            <m:t>𝜃</m:t>
                          </m:r>
                        </m:e>
                      </m:d>
                      <m:r>
                        <a:rPr lang="en-US" altLang="zh-TW" sz="2800" i="1">
                          <a:latin typeface="Cambria Math" panose="02040503050406030204" pitchFamily="18" charset="0"/>
                        </a:rPr>
                        <m:t>=</m:t>
                      </m:r>
                      <m:nary>
                        <m:naryPr>
                          <m:chr m:val="∑"/>
                          <m:ctrlPr>
                            <a:rPr lang="en-US" altLang="zh-TW" sz="2800" i="1">
                              <a:latin typeface="Cambria Math" panose="02040503050406030204" pitchFamily="18" charset="0"/>
                            </a:rPr>
                          </m:ctrlPr>
                        </m:naryPr>
                        <m:sub>
                          <m:r>
                            <m:rPr>
                              <m:brk m:alnAt="23"/>
                            </m:rPr>
                            <a:rPr lang="en-US" altLang="zh-TW" sz="2800" i="1">
                              <a:latin typeface="Cambria Math" panose="02040503050406030204" pitchFamily="18" charset="0"/>
                            </a:rPr>
                            <m:t>𝑡</m:t>
                          </m:r>
                          <m:r>
                            <a:rPr lang="en-US" altLang="zh-TW" sz="2800" i="1">
                              <a:latin typeface="Cambria Math" panose="02040503050406030204" pitchFamily="18" charset="0"/>
                            </a:rPr>
                            <m:t>=1</m:t>
                          </m:r>
                        </m:sub>
                        <m:sup>
                          <m:r>
                            <a:rPr lang="en-US" altLang="zh-TW" sz="2800" i="1">
                              <a:latin typeface="Cambria Math" panose="02040503050406030204" pitchFamily="18" charset="0"/>
                            </a:rPr>
                            <m:t>𝑇</m:t>
                          </m:r>
                        </m:sup>
                        <m:e>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rPr>
                            <m:t>𝑙𝑜𝑔𝑝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sub>
                              </m:sSub>
                              <m:r>
                                <a:rPr lang="en-US" altLang="zh-TW" sz="2800" i="1">
                                  <a:latin typeface="Cambria Math" panose="02040503050406030204" pitchFamily="18" charset="0"/>
                                </a:rPr>
                                <m:t>,</m:t>
                              </m:r>
                              <m:r>
                                <a:rPr lang="zh-TW" altLang="en-US" sz="2800" i="1">
                                  <a:latin typeface="Cambria Math" panose="02040503050406030204" pitchFamily="18" charset="0"/>
                                </a:rPr>
                                <m:t>𝜃</m:t>
                              </m:r>
                            </m:e>
                          </m:d>
                        </m:e>
                      </m:nary>
                    </m:oMath>
                  </m:oMathPara>
                </a14:m>
                <a:endParaRPr lang="zh-TW"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628650" y="5207608"/>
                <a:ext cx="5262768" cy="130388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201294" y="5506255"/>
                <a:ext cx="2543694" cy="830997"/>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dirty="0"/>
                  <a:t>Ignore the terms not related to </a:t>
                </a:r>
                <a14:m>
                  <m:oMath xmlns:m="http://schemas.openxmlformats.org/officeDocument/2006/math">
                    <m:r>
                      <a:rPr lang="zh-TW" altLang="en-US" sz="2400" i="1">
                        <a:latin typeface="Cambria Math" panose="02040503050406030204" pitchFamily="18" charset="0"/>
                      </a:rPr>
                      <m:t>𝜃</m:t>
                    </m:r>
                  </m:oMath>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201294" y="5506255"/>
                <a:ext cx="2543694" cy="830997"/>
              </a:xfrm>
              <a:prstGeom prst="rect">
                <a:avLst/>
              </a:prstGeom>
              <a:blipFill>
                <a:blip r:embed="rId7"/>
                <a:stretch>
                  <a:fillRect l="-2830" t="-3497" b="-12587"/>
                </a:stretch>
              </a:blipFill>
              <a:ln w="38100"/>
            </p:spPr>
            <p:txBody>
              <a:bodyPr/>
              <a:lstStyle/>
              <a:p>
                <a:r>
                  <a:rPr lang="zh-TW" altLang="en-US">
                    <a:noFill/>
                  </a:rPr>
                  <a:t> </a:t>
                </a:r>
              </a:p>
            </p:txBody>
          </p:sp>
        </mc:Fallback>
      </mc:AlternateContent>
    </p:spTree>
    <p:extLst>
      <p:ext uri="{BB962C8B-B14F-4D97-AF65-F5344CB8AC3E}">
        <p14:creationId xmlns:p14="http://schemas.microsoft.com/office/powerpoint/2010/main" val="115121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Policy Gradient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186400" y="2006023"/>
                <a:ext cx="4385600"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r>
                            <a:rPr lang="zh-TW" altLang="en-US" sz="2400" i="1">
                              <a:latin typeface="Cambria Math" panose="02040503050406030204" pitchFamily="18" charset="0"/>
                            </a:rPr>
                            <m:t>𝜃</m:t>
                          </m:r>
                        </m:sub>
                      </m:sSub>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𝑙𝑜𝑔𝑃</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86400" y="2006023"/>
                <a:ext cx="4385600" cy="1130822"/>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162550" y="277861"/>
                <a:ext cx="3566111" cy="150009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𝑙𝑜𝑔</m:t>
                      </m:r>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r>
                            <a:rPr lang="en-US" altLang="zh-TW" sz="2400" i="1">
                              <a:latin typeface="Cambria Math" panose="02040503050406030204" pitchFamily="18" charset="0"/>
                            </a:rPr>
                            <m:t>|</m:t>
                          </m:r>
                          <m:r>
                            <a:rPr lang="zh-TW" altLang="en-US" sz="2400" i="1">
                              <a:latin typeface="Cambria Math" panose="02040503050406030204" pitchFamily="18" charset="0"/>
                            </a:rPr>
                            <m:t>𝜃</m:t>
                          </m:r>
                        </m:e>
                      </m:d>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r>
                            <a:rPr lang="en-US" altLang="zh-TW" sz="2400" i="1">
                              <a:latin typeface="Cambria Math" panose="02040503050406030204" pitchFamily="18" charset="0"/>
                            </a:rPr>
                            <m:t>𝑇</m:t>
                          </m:r>
                        </m:sup>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𝑙𝑜𝑔𝑝</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oMath>
                  </m:oMathPara>
                </a14:m>
                <a:endParaRPr lang="zh-TW"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5162550" y="277861"/>
                <a:ext cx="3566111" cy="150009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4117301" y="1998143"/>
                <a:ext cx="5378685" cy="1168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𝑛</m:t>
                                  </m:r>
                                </m:sub>
                              </m:sSub>
                            </m:sup>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𝑙𝑜𝑔𝑝</m:t>
                              </m:r>
                              <m:d>
                                <m:dPr>
                                  <m:ctrlPr>
                                    <a:rPr lang="en-US" altLang="zh-TW" sz="2400" i="1">
                                      <a:latin typeface="Cambria Math" panose="02040503050406030204" pitchFamily="18" charset="0"/>
                                    </a:rPr>
                                  </m:ctrlPr>
                                </m:dPr>
                                <m:e>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up>
                                      <m:r>
                                        <a:rPr lang="en-US" altLang="zh-TW" sz="2400" b="0" i="1" smtClean="0">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nary>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4117301" y="1998143"/>
                <a:ext cx="5378685" cy="116846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17577" y="1487633"/>
                <a:ext cx="3833677" cy="567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b="0" i="1" smtClean="0">
                              <a:latin typeface="Cambria Math" panose="02040503050406030204" pitchFamily="18" charset="0"/>
                            </a:rPr>
                            <m:t>𝑛𝑒𝑤</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b="0" i="1" smtClean="0">
                              <a:latin typeface="Cambria Math" panose="02040503050406030204" pitchFamily="18" charset="0"/>
                            </a:rPr>
                            <m:t>𝑜𝑙𝑑</m:t>
                          </m:r>
                        </m:sup>
                      </m:sSup>
                      <m:r>
                        <a:rPr lang="en-US" altLang="zh-TW" sz="2800" b="0" i="1" smtClean="0">
                          <a:latin typeface="Cambria Math" panose="02040503050406030204" pitchFamily="18" charset="0"/>
                        </a:rPr>
                        <m:t>+</m:t>
                      </m:r>
                      <m:r>
                        <a:rPr lang="zh-TW" altLang="en-US" sz="2800" i="1">
                          <a:latin typeface="Cambria Math" panose="02040503050406030204" pitchFamily="18" charset="0"/>
                        </a:rPr>
                        <m:t>𝜂</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𝑅</m:t>
                              </m:r>
                            </m:e>
                          </m:acc>
                        </m:e>
                        <m:sub>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𝑜𝑙𝑑</m:t>
                              </m:r>
                            </m:sup>
                          </m:sSup>
                        </m:sub>
                      </m:sSub>
                    </m:oMath>
                  </m:oMathPara>
                </a14:m>
                <a:endParaRPr lang="zh-TW"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517577" y="1487633"/>
                <a:ext cx="3833677" cy="5677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447322" y="3139514"/>
                <a:ext cx="5378685" cy="1168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𝑛</m:t>
                                  </m:r>
                                </m:sub>
                              </m:s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𝑙𝑜𝑔𝑝</m:t>
                              </m:r>
                              <m:d>
                                <m:dPr>
                                  <m:ctrlPr>
                                    <a:rPr lang="en-US" altLang="zh-TW" sz="2400" i="1">
                                      <a:latin typeface="Cambria Math" panose="02040503050406030204" pitchFamily="18" charset="0"/>
                                    </a:rPr>
                                  </m:ctrlPr>
                                </m:dPr>
                                <m:e>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up>
                                      <m:r>
                                        <a:rPr lang="en-US" altLang="zh-TW" sz="2400" b="0" i="1" smtClean="0">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nary>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447322" y="3139514"/>
                <a:ext cx="5378685" cy="1168461"/>
              </a:xfrm>
              <a:prstGeom prst="rect">
                <a:avLst/>
              </a:prstGeom>
              <a:blipFill>
                <a:blip r:embed="rId6"/>
                <a:stretch>
                  <a:fillRect/>
                </a:stretch>
              </a:blipFill>
            </p:spPr>
            <p:txBody>
              <a:bodyPr/>
              <a:lstStyle/>
              <a:p>
                <a:r>
                  <a:rPr lang="zh-TW" altLang="en-US">
                    <a:noFill/>
                  </a:rPr>
                  <a:t> </a:t>
                </a:r>
              </a:p>
            </p:txBody>
          </p:sp>
        </mc:Fallback>
      </mc:AlternateContent>
      <p:cxnSp>
        <p:nvCxnSpPr>
          <p:cNvPr id="5" name="直線接點 4"/>
          <p:cNvCxnSpPr/>
          <p:nvPr/>
        </p:nvCxnSpPr>
        <p:spPr>
          <a:xfrm>
            <a:off x="-332509" y="4303125"/>
            <a:ext cx="9828495"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文字方塊 11"/>
              <p:cNvSpPr txBox="1"/>
              <p:nvPr/>
            </p:nvSpPr>
            <p:spPr>
              <a:xfrm>
                <a:off x="305791" y="4420597"/>
                <a:ext cx="5686778" cy="461665"/>
              </a:xfrm>
              <a:prstGeom prst="rect">
                <a:avLst/>
              </a:prstGeom>
              <a:noFill/>
            </p:spPr>
            <p:txBody>
              <a:bodyPr wrap="square" rtlCol="0">
                <a:spAutoFit/>
              </a:bodyPr>
              <a:lstStyle/>
              <a:p>
                <a:r>
                  <a:rPr lang="en-US" altLang="zh-TW" sz="2400" dirty="0"/>
                  <a:t>If in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oMath>
                </a14:m>
                <a:r>
                  <a:rPr lang="en-US" altLang="zh-TW" sz="2400" dirty="0"/>
                  <a:t> machine takes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r>
                  <a:rPr lang="en-US" altLang="zh-TW" sz="2400" dirty="0"/>
                  <a:t> when seeing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r>
                  <a:rPr lang="en-US" altLang="zh-TW" sz="2400" dirty="0"/>
                  <a:t> in   </a:t>
                </a:r>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305791" y="4420597"/>
                <a:ext cx="5686778" cy="461665"/>
              </a:xfrm>
              <a:prstGeom prst="rect">
                <a:avLst/>
              </a:prstGeom>
              <a:blipFill>
                <a:blip r:embed="rId7"/>
                <a:stretch>
                  <a:fillRect l="-1608" t="-10526" r="-3537"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1761979" y="4838235"/>
                <a:ext cx="3488651" cy="461665"/>
              </a:xfrm>
              <a:prstGeom prst="rect">
                <a:avLst/>
              </a:prstGeom>
              <a:noFill/>
            </p:spPr>
            <p:txBody>
              <a:bodyPr wrap="square" rtlCol="0">
                <a:spAutoFit/>
              </a:bodyPr>
              <a:lstStyle/>
              <a:p>
                <a14:m>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oMath>
                </a14:m>
                <a:r>
                  <a:rPr lang="zh-TW" altLang="en-US" sz="2400" dirty="0"/>
                  <a:t> </a:t>
                </a:r>
                <a:r>
                  <a:rPr lang="en-US" altLang="zh-TW" sz="2400" dirty="0"/>
                  <a:t>is positive</a:t>
                </a:r>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1761979" y="4838235"/>
                <a:ext cx="3488651" cy="461665"/>
              </a:xfrm>
              <a:prstGeom prst="rect">
                <a:avLst/>
              </a:prstGeom>
              <a:blipFill>
                <a:blip r:embed="rId8"/>
                <a:stretch>
                  <a:fillRect l="-350" t="-10667" b="-30667"/>
                </a:stretch>
              </a:blipFill>
            </p:spPr>
            <p:txBody>
              <a:bodyPr/>
              <a:lstStyle/>
              <a:p>
                <a:r>
                  <a:rPr lang="zh-TW" altLang="en-US">
                    <a:noFill/>
                  </a:rPr>
                  <a:t> </a:t>
                </a:r>
              </a:p>
            </p:txBody>
          </p:sp>
        </mc:Fallback>
      </mc:AlternateContent>
      <p:sp>
        <p:nvSpPr>
          <p:cNvPr id="14" name="箭號: 向右 13"/>
          <p:cNvSpPr/>
          <p:nvPr/>
        </p:nvSpPr>
        <p:spPr>
          <a:xfrm>
            <a:off x="4132811" y="4849767"/>
            <a:ext cx="811296"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p:cNvSpPr txBox="1"/>
              <p:nvPr/>
            </p:nvSpPr>
            <p:spPr>
              <a:xfrm>
                <a:off x="5002896" y="4838234"/>
                <a:ext cx="3936193" cy="461665"/>
              </a:xfrm>
              <a:prstGeom prst="rect">
                <a:avLst/>
              </a:prstGeom>
              <a:noFill/>
            </p:spPr>
            <p:txBody>
              <a:bodyPr wrap="square" rtlCol="0">
                <a:spAutoFit/>
              </a:bodyPr>
              <a:lstStyle/>
              <a:p>
                <a:r>
                  <a:rPr lang="en-US" altLang="zh-TW" sz="2400" dirty="0"/>
                  <a:t>Tuning </a:t>
                </a:r>
                <a14:m>
                  <m:oMath xmlns:m="http://schemas.openxmlformats.org/officeDocument/2006/math">
                    <m:r>
                      <a:rPr lang="zh-TW" altLang="en-US" sz="2400" i="1">
                        <a:latin typeface="Cambria Math" panose="02040503050406030204" pitchFamily="18" charset="0"/>
                      </a:rPr>
                      <m:t>𝜃</m:t>
                    </m:r>
                  </m:oMath>
                </a14:m>
                <a:r>
                  <a:rPr lang="en-US" altLang="zh-TW" sz="2400" dirty="0"/>
                  <a:t> to increase </a:t>
                </a:r>
                <a14:m>
                  <m:oMath xmlns:m="http://schemas.openxmlformats.org/officeDocument/2006/math">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e>
                    </m:d>
                  </m:oMath>
                </a14:m>
                <a:r>
                  <a:rPr lang="en-US" altLang="zh-TW" sz="2400" dirty="0"/>
                  <a:t> </a:t>
                </a:r>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5002896" y="4838234"/>
                <a:ext cx="3936193" cy="461665"/>
              </a:xfrm>
              <a:prstGeom prst="rect">
                <a:avLst/>
              </a:prstGeom>
              <a:blipFill>
                <a:blip r:embed="rId9"/>
                <a:stretch>
                  <a:fillRect l="-2481"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1761979" y="5263806"/>
                <a:ext cx="3488651" cy="461665"/>
              </a:xfrm>
              <a:prstGeom prst="rect">
                <a:avLst/>
              </a:prstGeom>
              <a:noFill/>
            </p:spPr>
            <p:txBody>
              <a:bodyPr wrap="square" rtlCol="0">
                <a:spAutoFit/>
              </a:bodyPr>
              <a:lstStyle/>
              <a:p>
                <a14:m>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oMath>
                </a14:m>
                <a:r>
                  <a:rPr lang="zh-TW" altLang="en-US" sz="2400" dirty="0"/>
                  <a:t> </a:t>
                </a:r>
                <a:r>
                  <a:rPr lang="en-US" altLang="zh-TW" sz="2400" dirty="0"/>
                  <a:t>is negative</a:t>
                </a:r>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1761979" y="5263806"/>
                <a:ext cx="3488651" cy="461665"/>
              </a:xfrm>
              <a:prstGeom prst="rect">
                <a:avLst/>
              </a:prstGeom>
              <a:blipFill>
                <a:blip r:embed="rId10"/>
                <a:stretch>
                  <a:fillRect l="-350" t="-10526" b="-28947"/>
                </a:stretch>
              </a:blipFill>
            </p:spPr>
            <p:txBody>
              <a:bodyPr/>
              <a:lstStyle/>
              <a:p>
                <a:r>
                  <a:rPr lang="zh-TW" altLang="en-US">
                    <a:noFill/>
                  </a:rPr>
                  <a:t> </a:t>
                </a:r>
              </a:p>
            </p:txBody>
          </p:sp>
        </mc:Fallback>
      </mc:AlternateContent>
      <p:sp>
        <p:nvSpPr>
          <p:cNvPr id="18" name="箭號: 向右 17"/>
          <p:cNvSpPr/>
          <p:nvPr/>
        </p:nvSpPr>
        <p:spPr>
          <a:xfrm>
            <a:off x="4132811" y="5275338"/>
            <a:ext cx="811296"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5002896" y="5263805"/>
                <a:ext cx="4155621" cy="461665"/>
              </a:xfrm>
              <a:prstGeom prst="rect">
                <a:avLst/>
              </a:prstGeom>
              <a:noFill/>
            </p:spPr>
            <p:txBody>
              <a:bodyPr wrap="square" rtlCol="0">
                <a:spAutoFit/>
              </a:bodyPr>
              <a:lstStyle/>
              <a:p>
                <a:r>
                  <a:rPr lang="en-US" altLang="zh-TW" sz="2400" dirty="0"/>
                  <a:t>Tuning </a:t>
                </a:r>
                <a14:m>
                  <m:oMath xmlns:m="http://schemas.openxmlformats.org/officeDocument/2006/math">
                    <m:r>
                      <a:rPr lang="zh-TW" altLang="en-US" sz="2400" i="1">
                        <a:latin typeface="Cambria Math" panose="02040503050406030204" pitchFamily="18" charset="0"/>
                      </a:rPr>
                      <m:t>𝜃</m:t>
                    </m:r>
                  </m:oMath>
                </a14:m>
                <a:r>
                  <a:rPr lang="en-US" altLang="zh-TW" sz="2400" dirty="0"/>
                  <a:t> to decrease </a:t>
                </a:r>
                <a14:m>
                  <m:oMath xmlns:m="http://schemas.openxmlformats.org/officeDocument/2006/math">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e>
                    </m:d>
                  </m:oMath>
                </a14:m>
                <a:r>
                  <a:rPr lang="en-US" altLang="zh-TW" sz="2400" dirty="0"/>
                  <a:t> </a:t>
                </a:r>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002896" y="5263805"/>
                <a:ext cx="4155621" cy="461665"/>
              </a:xfrm>
              <a:prstGeom prst="rect">
                <a:avLst/>
              </a:prstGeom>
              <a:blipFill>
                <a:blip r:embed="rId11"/>
                <a:stretch>
                  <a:fillRect l="-2349"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517577" y="5818888"/>
                <a:ext cx="8281339" cy="85741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It is very important to consider the cumulative reward </a:t>
                </a:r>
                <a14:m>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oMath>
                </a14:m>
                <a:r>
                  <a:rPr lang="zh-TW" altLang="en-US" sz="2400" dirty="0"/>
                  <a:t> </a:t>
                </a:r>
                <a:r>
                  <a:rPr lang="en-US" altLang="zh-TW" sz="2400" dirty="0"/>
                  <a:t>of the whole trajectory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oMath>
                </a14:m>
                <a:r>
                  <a:rPr lang="zh-TW" altLang="en-US" sz="2400" dirty="0"/>
                  <a:t> </a:t>
                </a:r>
                <a:r>
                  <a:rPr lang="en-US" altLang="zh-TW" sz="2400" dirty="0"/>
                  <a:t>instead of immediate reward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517577" y="5818888"/>
                <a:ext cx="8281339" cy="857414"/>
              </a:xfrm>
              <a:prstGeom prst="rect">
                <a:avLst/>
              </a:prstGeom>
              <a:blipFill>
                <a:blip r:embed="rId12"/>
                <a:stretch>
                  <a:fillRect l="-1177" t="-5674" b="-120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5826007" y="3314773"/>
                <a:ext cx="2689343"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TW" sz="2400" dirty="0"/>
                  <a:t>What if we replace </a:t>
                </a:r>
                <a14:m>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oMath>
                </a14:m>
                <a:r>
                  <a:rPr lang="en-US" altLang="zh-TW" sz="2400" dirty="0"/>
                  <a:t> with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r>
                  <a:rPr lang="zh-TW" altLang="en-US" sz="2400" dirty="0"/>
                  <a:t> </a:t>
                </a:r>
                <a:r>
                  <a:rPr lang="en-US" altLang="zh-TW" sz="2400" dirty="0"/>
                  <a:t>……</a:t>
                </a:r>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5826007" y="3314773"/>
                <a:ext cx="2689343" cy="830997"/>
              </a:xfrm>
              <a:prstGeom prst="rect">
                <a:avLst/>
              </a:prstGeom>
              <a:blipFill>
                <a:blip r:embed="rId13"/>
                <a:stretch>
                  <a:fillRect l="-3386" t="-5072" b="-1521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692571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p:bldP spid="17" grpId="0"/>
      <p:bldP spid="18" grpId="0" animBg="1"/>
      <p:bldP spid="19" grpId="0"/>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F3027A-F6CD-42FC-99BF-21C73DE7FD2A}"/>
              </a:ext>
            </a:extLst>
          </p:cNvPr>
          <p:cNvSpPr>
            <a:spLocks noGrp="1"/>
          </p:cNvSpPr>
          <p:nvPr>
            <p:ph type="title"/>
          </p:nvPr>
        </p:nvSpPr>
        <p:spPr/>
        <p:txBody>
          <a:bodyPr/>
          <a:lstStyle/>
          <a:p>
            <a:r>
              <a:rPr lang="en-US" altLang="zh-TW" dirty="0"/>
              <a:t>Policy Gradient</a:t>
            </a:r>
            <a:endParaRPr lang="zh-TW"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676734C-BB6A-44CA-9D76-FDDA0B99825C}"/>
                  </a:ext>
                </a:extLst>
              </p:cNvPr>
              <p:cNvSpPr/>
              <p:nvPr/>
            </p:nvSpPr>
            <p:spPr>
              <a:xfrm>
                <a:off x="797463" y="2637373"/>
                <a:ext cx="705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𝜏</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oMath>
                  </m:oMathPara>
                </a14:m>
                <a:endParaRPr lang="zh-TW" altLang="en-US" sz="2800" dirty="0"/>
              </a:p>
            </p:txBody>
          </p:sp>
        </mc:Choice>
        <mc:Fallback xmlns="">
          <p:sp>
            <p:nvSpPr>
              <p:cNvPr id="5" name="矩形 4">
                <a:extLst>
                  <a:ext uri="{FF2B5EF4-FFF2-40B4-BE49-F238E27FC236}">
                    <a16:creationId xmlns:a16="http://schemas.microsoft.com/office/drawing/2014/main" id="{0676734C-BB6A-44CA-9D76-FDDA0B99825C}"/>
                  </a:ext>
                </a:extLst>
              </p:cNvPr>
              <p:cNvSpPr>
                <a:spLocks noRot="1" noChangeAspect="1" noMove="1" noResize="1" noEditPoints="1" noAdjustHandles="1" noChangeArrowheads="1" noChangeShapeType="1" noTextEdit="1"/>
              </p:cNvSpPr>
              <p:nvPr/>
            </p:nvSpPr>
            <p:spPr>
              <a:xfrm>
                <a:off x="797463" y="2637373"/>
                <a:ext cx="705514" cy="52322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DB3EB9ED-7688-408A-80EC-94CC5160450F}"/>
                  </a:ext>
                </a:extLst>
              </p:cNvPr>
              <p:cNvSpPr txBox="1"/>
              <p:nvPr/>
            </p:nvSpPr>
            <p:spPr>
              <a:xfrm>
                <a:off x="1485654" y="2695401"/>
                <a:ext cx="1229077" cy="46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e>
                      </m:d>
                    </m:oMath>
                  </m:oMathPara>
                </a14:m>
                <a:endParaRPr lang="zh-TW" altLang="en-US" sz="2400" dirty="0"/>
              </a:p>
            </p:txBody>
          </p:sp>
        </mc:Choice>
        <mc:Fallback xmlns="">
          <p:sp>
            <p:nvSpPr>
              <p:cNvPr id="8" name="文字方塊 7">
                <a:extLst>
                  <a:ext uri="{FF2B5EF4-FFF2-40B4-BE49-F238E27FC236}">
                    <a16:creationId xmlns:a16="http://schemas.microsoft.com/office/drawing/2014/main" id="{DB3EB9ED-7688-408A-80EC-94CC5160450F}"/>
                  </a:ext>
                </a:extLst>
              </p:cNvPr>
              <p:cNvSpPr txBox="1">
                <a:spLocks noRot="1" noChangeAspect="1" noMove="1" noResize="1" noEditPoints="1" noAdjustHandles="1" noChangeArrowheads="1" noChangeShapeType="1" noTextEdit="1"/>
              </p:cNvSpPr>
              <p:nvPr/>
            </p:nvSpPr>
            <p:spPr>
              <a:xfrm>
                <a:off x="1485654" y="2695401"/>
                <a:ext cx="1229077" cy="465192"/>
              </a:xfrm>
              <a:prstGeom prst="rect">
                <a:avLst/>
              </a:prstGeom>
              <a:blipFill>
                <a:blip r:embed="rId3"/>
                <a:stretch>
                  <a:fillRect b="-3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BFBB31F7-A4D7-449E-BE63-2A1DFA382C3D}"/>
                  </a:ext>
                </a:extLst>
              </p:cNvPr>
              <p:cNvSpPr txBox="1"/>
              <p:nvPr/>
            </p:nvSpPr>
            <p:spPr>
              <a:xfrm>
                <a:off x="2881529" y="2698928"/>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9" name="文字方塊 8">
                <a:extLst>
                  <a:ext uri="{FF2B5EF4-FFF2-40B4-BE49-F238E27FC236}">
                    <a16:creationId xmlns:a16="http://schemas.microsoft.com/office/drawing/2014/main" id="{BFBB31F7-A4D7-449E-BE63-2A1DFA382C3D}"/>
                  </a:ext>
                </a:extLst>
              </p:cNvPr>
              <p:cNvSpPr txBox="1">
                <a:spLocks noRot="1" noChangeAspect="1" noMove="1" noResize="1" noEditPoints="1" noAdjustHandles="1" noChangeArrowheads="1" noChangeShapeType="1" noTextEdit="1"/>
              </p:cNvSpPr>
              <p:nvPr/>
            </p:nvSpPr>
            <p:spPr>
              <a:xfrm>
                <a:off x="2881529" y="2698928"/>
                <a:ext cx="1196976" cy="461665"/>
              </a:xfrm>
              <a:prstGeom prst="rect">
                <a:avLst/>
              </a:prstGeom>
              <a:blipFill>
                <a:blip r:embed="rId4"/>
                <a:stretch>
                  <a:fillRect l="-15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D019480-20A8-49D2-9449-0D5E3D35FB07}"/>
                  </a:ext>
                </a:extLst>
              </p:cNvPr>
              <p:cNvSpPr txBox="1"/>
              <p:nvPr/>
            </p:nvSpPr>
            <p:spPr>
              <a:xfrm>
                <a:off x="1485653" y="3160593"/>
                <a:ext cx="1229077" cy="465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e>
                      </m:d>
                    </m:oMath>
                  </m:oMathPara>
                </a14:m>
                <a:endParaRPr lang="zh-TW" altLang="en-US" sz="2400" dirty="0"/>
              </a:p>
            </p:txBody>
          </p:sp>
        </mc:Choice>
        <mc:Fallback xmlns="">
          <p:sp>
            <p:nvSpPr>
              <p:cNvPr id="10" name="文字方塊 9">
                <a:extLst>
                  <a:ext uri="{FF2B5EF4-FFF2-40B4-BE49-F238E27FC236}">
                    <a16:creationId xmlns:a16="http://schemas.microsoft.com/office/drawing/2014/main" id="{BD019480-20A8-49D2-9449-0D5E3D35FB07}"/>
                  </a:ext>
                </a:extLst>
              </p:cNvPr>
              <p:cNvSpPr txBox="1">
                <a:spLocks noRot="1" noChangeAspect="1" noMove="1" noResize="1" noEditPoints="1" noAdjustHandles="1" noChangeArrowheads="1" noChangeShapeType="1" noTextEdit="1"/>
              </p:cNvSpPr>
              <p:nvPr/>
            </p:nvSpPr>
            <p:spPr>
              <a:xfrm>
                <a:off x="1485653" y="3160593"/>
                <a:ext cx="1229077" cy="465897"/>
              </a:xfrm>
              <a:prstGeom prst="rect">
                <a:avLst/>
              </a:prstGeom>
              <a:blipFill>
                <a:blip r:embed="rId5"/>
                <a:stretch>
                  <a:fillRect b="-2597"/>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E6566C99-C316-49F7-8B99-A0ADCDF8A731}"/>
              </a:ext>
            </a:extLst>
          </p:cNvPr>
          <p:cNvSpPr txBox="1"/>
          <p:nvPr/>
        </p:nvSpPr>
        <p:spPr>
          <a:xfrm rot="5400000">
            <a:off x="1734311" y="3807861"/>
            <a:ext cx="914400"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70E6DAF-E009-4FC6-8797-1BF2360F13A1}"/>
                  </a:ext>
                </a:extLst>
              </p:cNvPr>
              <p:cNvSpPr txBox="1"/>
              <p:nvPr/>
            </p:nvSpPr>
            <p:spPr>
              <a:xfrm>
                <a:off x="2881529" y="3160593"/>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12" name="文字方塊 11">
                <a:extLst>
                  <a:ext uri="{FF2B5EF4-FFF2-40B4-BE49-F238E27FC236}">
                    <a16:creationId xmlns:a16="http://schemas.microsoft.com/office/drawing/2014/main" id="{270E6DAF-E009-4FC6-8797-1BF2360F13A1}"/>
                  </a:ext>
                </a:extLst>
              </p:cNvPr>
              <p:cNvSpPr txBox="1">
                <a:spLocks noRot="1" noChangeAspect="1" noMove="1" noResize="1" noEditPoints="1" noAdjustHandles="1" noChangeArrowheads="1" noChangeShapeType="1" noTextEdit="1"/>
              </p:cNvSpPr>
              <p:nvPr/>
            </p:nvSpPr>
            <p:spPr>
              <a:xfrm>
                <a:off x="2881529" y="3160593"/>
                <a:ext cx="1196976" cy="461665"/>
              </a:xfrm>
              <a:prstGeom prst="rect">
                <a:avLst/>
              </a:prstGeom>
              <a:blipFill>
                <a:blip r:embed="rId6"/>
                <a:stretch>
                  <a:fillRect l="-153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5E94A050-0C6D-443F-A80D-FBC49D6C6510}"/>
              </a:ext>
            </a:extLst>
          </p:cNvPr>
          <p:cNvSpPr txBox="1"/>
          <p:nvPr/>
        </p:nvSpPr>
        <p:spPr>
          <a:xfrm rot="5400000">
            <a:off x="3022817" y="3807860"/>
            <a:ext cx="914400"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7F5DF87-AA6E-419F-97C2-3C208779CD83}"/>
                  </a:ext>
                </a:extLst>
              </p:cNvPr>
              <p:cNvSpPr/>
              <p:nvPr/>
            </p:nvSpPr>
            <p:spPr>
              <a:xfrm>
                <a:off x="802222" y="4192158"/>
                <a:ext cx="713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𝜏</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rPr>
                        <m:t>:</m:t>
                      </m:r>
                    </m:oMath>
                  </m:oMathPara>
                </a14:m>
                <a:endParaRPr lang="zh-TW" altLang="en-US" sz="2800" dirty="0"/>
              </a:p>
            </p:txBody>
          </p:sp>
        </mc:Choice>
        <mc:Fallback xmlns="">
          <p:sp>
            <p:nvSpPr>
              <p:cNvPr id="6" name="矩形 5">
                <a:extLst>
                  <a:ext uri="{FF2B5EF4-FFF2-40B4-BE49-F238E27FC236}">
                    <a16:creationId xmlns:a16="http://schemas.microsoft.com/office/drawing/2014/main" id="{47F5DF87-AA6E-419F-97C2-3C208779CD83}"/>
                  </a:ext>
                </a:extLst>
              </p:cNvPr>
              <p:cNvSpPr>
                <a:spLocks noRot="1" noChangeAspect="1" noMove="1" noResize="1" noEditPoints="1" noAdjustHandles="1" noChangeArrowheads="1" noChangeShapeType="1" noTextEdit="1"/>
              </p:cNvSpPr>
              <p:nvPr/>
            </p:nvSpPr>
            <p:spPr>
              <a:xfrm>
                <a:off x="802222" y="4192158"/>
                <a:ext cx="713209" cy="52322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9C4A643B-C3E6-481B-A68D-8CF5C2A2341E}"/>
                  </a:ext>
                </a:extLst>
              </p:cNvPr>
              <p:cNvSpPr txBox="1"/>
              <p:nvPr/>
            </p:nvSpPr>
            <p:spPr>
              <a:xfrm>
                <a:off x="1485654" y="4246869"/>
                <a:ext cx="1229077" cy="465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e>
                      </m:d>
                    </m:oMath>
                  </m:oMathPara>
                </a14:m>
                <a:endParaRPr lang="zh-TW" altLang="en-US" sz="2400" dirty="0"/>
              </a:p>
            </p:txBody>
          </p:sp>
        </mc:Choice>
        <mc:Fallback xmlns="">
          <p:sp>
            <p:nvSpPr>
              <p:cNvPr id="15" name="文字方塊 14">
                <a:extLst>
                  <a:ext uri="{FF2B5EF4-FFF2-40B4-BE49-F238E27FC236}">
                    <a16:creationId xmlns:a16="http://schemas.microsoft.com/office/drawing/2014/main" id="{9C4A643B-C3E6-481B-A68D-8CF5C2A2341E}"/>
                  </a:ext>
                </a:extLst>
              </p:cNvPr>
              <p:cNvSpPr txBox="1">
                <a:spLocks noRot="1" noChangeAspect="1" noMove="1" noResize="1" noEditPoints="1" noAdjustHandles="1" noChangeArrowheads="1" noChangeShapeType="1" noTextEdit="1"/>
              </p:cNvSpPr>
              <p:nvPr/>
            </p:nvSpPr>
            <p:spPr>
              <a:xfrm>
                <a:off x="1485654" y="4246869"/>
                <a:ext cx="1229077" cy="465961"/>
              </a:xfrm>
              <a:prstGeom prst="rect">
                <a:avLst/>
              </a:prstGeom>
              <a:blipFill>
                <a:blip r:embed="rId8"/>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7B0650D4-B737-4B52-8C8F-65622D00E63D}"/>
                  </a:ext>
                </a:extLst>
              </p:cNvPr>
              <p:cNvSpPr txBox="1"/>
              <p:nvPr/>
            </p:nvSpPr>
            <p:spPr>
              <a:xfrm>
                <a:off x="2881529" y="4250396"/>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xmlns="">
          <p:sp>
            <p:nvSpPr>
              <p:cNvPr id="16" name="文字方塊 15">
                <a:extLst>
                  <a:ext uri="{FF2B5EF4-FFF2-40B4-BE49-F238E27FC236}">
                    <a16:creationId xmlns:a16="http://schemas.microsoft.com/office/drawing/2014/main" id="{7B0650D4-B737-4B52-8C8F-65622D00E63D}"/>
                  </a:ext>
                </a:extLst>
              </p:cNvPr>
              <p:cNvSpPr txBox="1">
                <a:spLocks noRot="1" noChangeAspect="1" noMove="1" noResize="1" noEditPoints="1" noAdjustHandles="1" noChangeArrowheads="1" noChangeShapeType="1" noTextEdit="1"/>
              </p:cNvSpPr>
              <p:nvPr/>
            </p:nvSpPr>
            <p:spPr>
              <a:xfrm>
                <a:off x="2881529" y="4250396"/>
                <a:ext cx="1196976" cy="461665"/>
              </a:xfrm>
              <a:prstGeom prst="rect">
                <a:avLst/>
              </a:prstGeom>
              <a:blipFill>
                <a:blip r:embed="rId9"/>
                <a:stretch>
                  <a:fillRect l="-15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DB9D22E-3BDA-4C32-8280-320F8779A8A0}"/>
                  </a:ext>
                </a:extLst>
              </p:cNvPr>
              <p:cNvSpPr txBox="1"/>
              <p:nvPr/>
            </p:nvSpPr>
            <p:spPr>
              <a:xfrm>
                <a:off x="1485653" y="4712061"/>
                <a:ext cx="1229077" cy="466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e>
                      </m:d>
                    </m:oMath>
                  </m:oMathPara>
                </a14:m>
                <a:endParaRPr lang="zh-TW" altLang="en-US" sz="2400" dirty="0"/>
              </a:p>
            </p:txBody>
          </p:sp>
        </mc:Choice>
        <mc:Fallback xmlns="">
          <p:sp>
            <p:nvSpPr>
              <p:cNvPr id="17" name="文字方塊 16">
                <a:extLst>
                  <a:ext uri="{FF2B5EF4-FFF2-40B4-BE49-F238E27FC236}">
                    <a16:creationId xmlns:a16="http://schemas.microsoft.com/office/drawing/2014/main" id="{2DB9D22E-3BDA-4C32-8280-320F8779A8A0}"/>
                  </a:ext>
                </a:extLst>
              </p:cNvPr>
              <p:cNvSpPr txBox="1">
                <a:spLocks noRot="1" noChangeAspect="1" noMove="1" noResize="1" noEditPoints="1" noAdjustHandles="1" noChangeArrowheads="1" noChangeShapeType="1" noTextEdit="1"/>
              </p:cNvSpPr>
              <p:nvPr/>
            </p:nvSpPr>
            <p:spPr>
              <a:xfrm>
                <a:off x="1485653" y="4712061"/>
                <a:ext cx="1229077" cy="466666"/>
              </a:xfrm>
              <a:prstGeom prst="rect">
                <a:avLst/>
              </a:prstGeom>
              <a:blipFill>
                <a:blip r:embed="rId10"/>
                <a:stretch>
                  <a:fillRect b="-1299"/>
                </a:stretch>
              </a:blipFill>
            </p:spPr>
            <p:txBody>
              <a:bodyPr/>
              <a:lstStyle/>
              <a:p>
                <a:r>
                  <a:rPr lang="zh-TW" altLang="en-US">
                    <a:noFill/>
                  </a:rPr>
                  <a:t> </a:t>
                </a:r>
              </a:p>
            </p:txBody>
          </p:sp>
        </mc:Fallback>
      </mc:AlternateContent>
      <p:sp>
        <p:nvSpPr>
          <p:cNvPr id="18" name="文字方塊 17">
            <a:extLst>
              <a:ext uri="{FF2B5EF4-FFF2-40B4-BE49-F238E27FC236}">
                <a16:creationId xmlns:a16="http://schemas.microsoft.com/office/drawing/2014/main" id="{E636E693-80C6-44FE-9BB6-BC4F28868157}"/>
              </a:ext>
            </a:extLst>
          </p:cNvPr>
          <p:cNvSpPr txBox="1"/>
          <p:nvPr/>
        </p:nvSpPr>
        <p:spPr>
          <a:xfrm rot="5400000">
            <a:off x="1734311" y="5359329"/>
            <a:ext cx="914400"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0BDDE926-CC8E-46DD-B549-38CB75ED4C93}"/>
                  </a:ext>
                </a:extLst>
              </p:cNvPr>
              <p:cNvSpPr txBox="1"/>
              <p:nvPr/>
            </p:nvSpPr>
            <p:spPr>
              <a:xfrm>
                <a:off x="2881529" y="4712061"/>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xmlns="">
          <p:sp>
            <p:nvSpPr>
              <p:cNvPr id="19" name="文字方塊 18">
                <a:extLst>
                  <a:ext uri="{FF2B5EF4-FFF2-40B4-BE49-F238E27FC236}">
                    <a16:creationId xmlns:a16="http://schemas.microsoft.com/office/drawing/2014/main" id="{0BDDE926-CC8E-46DD-B549-38CB75ED4C93}"/>
                  </a:ext>
                </a:extLst>
              </p:cNvPr>
              <p:cNvSpPr txBox="1">
                <a:spLocks noRot="1" noChangeAspect="1" noMove="1" noResize="1" noEditPoints="1" noAdjustHandles="1" noChangeArrowheads="1" noChangeShapeType="1" noTextEdit="1"/>
              </p:cNvSpPr>
              <p:nvPr/>
            </p:nvSpPr>
            <p:spPr>
              <a:xfrm>
                <a:off x="2881529" y="4712061"/>
                <a:ext cx="1196976" cy="461665"/>
              </a:xfrm>
              <a:prstGeom prst="rect">
                <a:avLst/>
              </a:prstGeom>
              <a:blipFill>
                <a:blip r:embed="rId11"/>
                <a:stretch>
                  <a:fillRect l="-1531"/>
                </a:stretch>
              </a:blipFill>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05035F93-1C18-4EF4-8160-DB0E2C25FC36}"/>
              </a:ext>
            </a:extLst>
          </p:cNvPr>
          <p:cNvSpPr txBox="1"/>
          <p:nvPr/>
        </p:nvSpPr>
        <p:spPr>
          <a:xfrm rot="5400000">
            <a:off x="3022817" y="5359328"/>
            <a:ext cx="914400" cy="523220"/>
          </a:xfrm>
          <a:prstGeom prst="rect">
            <a:avLst/>
          </a:prstGeom>
          <a:noFill/>
        </p:spPr>
        <p:txBody>
          <a:bodyPr wrap="square" rtlCol="0">
            <a:spAutoFit/>
          </a:bodyPr>
          <a:lstStyle/>
          <a:p>
            <a:r>
              <a:rPr lang="en-US" altLang="zh-TW" sz="2800" dirty="0"/>
              <a:t>……</a:t>
            </a:r>
            <a:endParaRPr lang="zh-TW" altLang="en-US" sz="2800" dirty="0"/>
          </a:p>
        </p:txBody>
      </p:sp>
      <p:grpSp>
        <p:nvGrpSpPr>
          <p:cNvPr id="27" name="群組 26">
            <a:extLst>
              <a:ext uri="{FF2B5EF4-FFF2-40B4-BE49-F238E27FC236}">
                <a16:creationId xmlns:a16="http://schemas.microsoft.com/office/drawing/2014/main" id="{C104D6B8-BD77-4148-ADD0-5507299C2291}"/>
              </a:ext>
            </a:extLst>
          </p:cNvPr>
          <p:cNvGrpSpPr/>
          <p:nvPr/>
        </p:nvGrpSpPr>
        <p:grpSpPr>
          <a:xfrm>
            <a:off x="4567044" y="2683681"/>
            <a:ext cx="4401793" cy="2388836"/>
            <a:chOff x="4648069" y="2637373"/>
            <a:chExt cx="4401793" cy="2388836"/>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2CF11E6-558F-4D6A-B7FA-CC0E3DC84227}"/>
                    </a:ext>
                  </a:extLst>
                </p:cNvPr>
                <p:cNvSpPr/>
                <p:nvPr/>
              </p:nvSpPr>
              <p:spPr>
                <a:xfrm>
                  <a:off x="4652234" y="2637373"/>
                  <a:ext cx="2449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rPr>
                          <m:t>𝜃</m:t>
                        </m:r>
                        <m:r>
                          <a:rPr lang="en-US" altLang="zh-TW" sz="2800" b="0" i="1" smtClean="0">
                            <a:latin typeface="Cambria Math" panose="02040503050406030204" pitchFamily="18" charset="0"/>
                          </a:rPr>
                          <m:t>+</m:t>
                        </m:r>
                        <m:r>
                          <a:rPr lang="zh-TW" altLang="en-US" sz="2800" i="1">
                            <a:latin typeface="Cambria Math" panose="02040503050406030204" pitchFamily="18" charset="0"/>
                          </a:rPr>
                          <m:t>𝜂</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𝑅</m:t>
                                </m:r>
                              </m:e>
                            </m:acc>
                          </m:e>
                          <m:sub>
                            <m:r>
                              <a:rPr lang="zh-TW" altLang="en-US" sz="2800" i="1">
                                <a:latin typeface="Cambria Math" panose="02040503050406030204" pitchFamily="18" charset="0"/>
                              </a:rPr>
                              <m:t>𝜃</m:t>
                            </m:r>
                          </m:sub>
                        </m:sSub>
                      </m:oMath>
                    </m:oMathPara>
                  </a14:m>
                  <a:endParaRPr lang="zh-TW" altLang="en-US" sz="2800" dirty="0"/>
                </a:p>
              </p:txBody>
            </p:sp>
          </mc:Choice>
          <mc:Fallback xmlns="">
            <p:sp>
              <p:nvSpPr>
                <p:cNvPr id="21" name="矩形 20">
                  <a:extLst>
                    <a:ext uri="{FF2B5EF4-FFF2-40B4-BE49-F238E27FC236}">
                      <a16:creationId xmlns:a16="http://schemas.microsoft.com/office/drawing/2014/main" id="{D2CF11E6-558F-4D6A-B7FA-CC0E3DC84227}"/>
                    </a:ext>
                  </a:extLst>
                </p:cNvPr>
                <p:cNvSpPr>
                  <a:spLocks noRot="1" noChangeAspect="1" noMove="1" noResize="1" noEditPoints="1" noAdjustHandles="1" noChangeArrowheads="1" noChangeShapeType="1" noTextEdit="1"/>
                </p:cNvSpPr>
                <p:nvPr/>
              </p:nvSpPr>
              <p:spPr>
                <a:xfrm>
                  <a:off x="4652234" y="2637373"/>
                  <a:ext cx="2449965" cy="52322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A204629-3E4A-4756-9278-A736C3492985}"/>
                    </a:ext>
                  </a:extLst>
                </p:cNvPr>
                <p:cNvSpPr txBox="1"/>
                <p:nvPr/>
              </p:nvSpPr>
              <p:spPr>
                <a:xfrm>
                  <a:off x="4648069" y="3337281"/>
                  <a:ext cx="1109953"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r>
                              <a:rPr lang="zh-TW" altLang="en-US" sz="2400" i="1">
                                <a:latin typeface="Cambria Math" panose="02040503050406030204" pitchFamily="18" charset="0"/>
                              </a:rPr>
                              <m:t>𝜃</m:t>
                            </m:r>
                          </m:sub>
                        </m:sSub>
                        <m:r>
                          <a:rPr lang="en-US" altLang="zh-TW" sz="240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22" name="文字方塊 21">
                  <a:extLst>
                    <a:ext uri="{FF2B5EF4-FFF2-40B4-BE49-F238E27FC236}">
                      <a16:creationId xmlns:a16="http://schemas.microsoft.com/office/drawing/2014/main" id="{3A204629-3E4A-4756-9278-A736C3492985}"/>
                    </a:ext>
                  </a:extLst>
                </p:cNvPr>
                <p:cNvSpPr txBox="1">
                  <a:spLocks noRot="1" noChangeAspect="1" noMove="1" noResize="1" noEditPoints="1" noAdjustHandles="1" noChangeArrowheads="1" noChangeShapeType="1" noTextEdit="1"/>
                </p:cNvSpPr>
                <p:nvPr/>
              </p:nvSpPr>
              <p:spPr>
                <a:xfrm>
                  <a:off x="4648069" y="3337281"/>
                  <a:ext cx="1109953" cy="461665"/>
                </a:xfrm>
                <a:prstGeom prst="rect">
                  <a:avLst/>
                </a:prstGeom>
                <a:blipFill>
                  <a:blip r:embed="rId13"/>
                  <a:stretch>
                    <a:fillRect l="-1099"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02E549AE-06D9-434E-BF7A-2857653FC11F}"/>
                    </a:ext>
                  </a:extLst>
                </p:cNvPr>
                <p:cNvSpPr txBox="1"/>
                <p:nvPr/>
              </p:nvSpPr>
              <p:spPr>
                <a:xfrm>
                  <a:off x="4648069" y="3857748"/>
                  <a:ext cx="4401793" cy="11684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𝑛</m:t>
                                    </m:r>
                                  </m:sub>
                                </m:s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𝑙𝑜𝑔𝑝</m:t>
                                </m:r>
                                <m:d>
                                  <m:dPr>
                                    <m:ctrlPr>
                                      <a:rPr lang="en-US" altLang="zh-TW" sz="2400" i="1">
                                        <a:latin typeface="Cambria Math" panose="02040503050406030204" pitchFamily="18" charset="0"/>
                                      </a:rPr>
                                    </m:ctrlPr>
                                  </m:dPr>
                                  <m:e>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up>
                                        <m:r>
                                          <a:rPr lang="en-US" altLang="zh-TW" sz="2400" b="0" i="1" smtClean="0">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nary>
                      </m:oMath>
                    </m:oMathPara>
                  </a14:m>
                  <a:endParaRPr lang="zh-TW" altLang="en-US" sz="2400" dirty="0"/>
                </a:p>
              </p:txBody>
            </p:sp>
          </mc:Choice>
          <mc:Fallback xmlns="">
            <p:sp>
              <p:nvSpPr>
                <p:cNvPr id="23" name="文字方塊 22">
                  <a:extLst>
                    <a:ext uri="{FF2B5EF4-FFF2-40B4-BE49-F238E27FC236}">
                      <a16:creationId xmlns:a16="http://schemas.microsoft.com/office/drawing/2014/main" id="{02E549AE-06D9-434E-BF7A-2857653FC11F}"/>
                    </a:ext>
                  </a:extLst>
                </p:cNvPr>
                <p:cNvSpPr txBox="1">
                  <a:spLocks noRot="1" noChangeAspect="1" noMove="1" noResize="1" noEditPoints="1" noAdjustHandles="1" noChangeArrowheads="1" noChangeShapeType="1" noTextEdit="1"/>
                </p:cNvSpPr>
                <p:nvPr/>
              </p:nvSpPr>
              <p:spPr>
                <a:xfrm>
                  <a:off x="4648069" y="3857748"/>
                  <a:ext cx="4401793" cy="1168461"/>
                </a:xfrm>
                <a:prstGeom prst="rect">
                  <a:avLst/>
                </a:prstGeom>
                <a:blipFill>
                  <a:blip r:embed="rId14"/>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098573FE-36B0-43EA-B91F-EDEFDFAB370F}"/>
                  </a:ext>
                </a:extLst>
              </p:cNvPr>
              <p:cNvSpPr txBox="1"/>
              <p:nvPr/>
            </p:nvSpPr>
            <p:spPr>
              <a:xfrm>
                <a:off x="759471" y="2082925"/>
                <a:ext cx="3281042" cy="461665"/>
              </a:xfrm>
              <a:prstGeom prst="rect">
                <a:avLst/>
              </a:prstGeom>
              <a:noFill/>
            </p:spPr>
            <p:txBody>
              <a:bodyPr wrap="square" rtlCol="0">
                <a:spAutoFit/>
              </a:bodyPr>
              <a:lstStyle/>
              <a:p>
                <a:r>
                  <a:rPr lang="en-US" altLang="zh-TW" sz="2400" dirty="0"/>
                  <a:t>Given actor parameter </a:t>
                </a:r>
                <a14:m>
                  <m:oMath xmlns:m="http://schemas.openxmlformats.org/officeDocument/2006/math">
                    <m:r>
                      <a:rPr lang="zh-TW" altLang="en-US" sz="2400" i="1">
                        <a:latin typeface="Cambria Math" panose="02040503050406030204" pitchFamily="18" charset="0"/>
                      </a:rPr>
                      <m:t>𝜃</m:t>
                    </m:r>
                  </m:oMath>
                </a14:m>
                <a:endParaRPr lang="zh-TW" altLang="en-US" sz="2400" dirty="0"/>
              </a:p>
            </p:txBody>
          </p:sp>
        </mc:Choice>
        <mc:Fallback xmlns="">
          <p:sp>
            <p:nvSpPr>
              <p:cNvPr id="26" name="文字方塊 25">
                <a:extLst>
                  <a:ext uri="{FF2B5EF4-FFF2-40B4-BE49-F238E27FC236}">
                    <a16:creationId xmlns:a16="http://schemas.microsoft.com/office/drawing/2014/main" id="{098573FE-36B0-43EA-B91F-EDEFDFAB370F}"/>
                  </a:ext>
                </a:extLst>
              </p:cNvPr>
              <p:cNvSpPr txBox="1">
                <a:spLocks noRot="1" noChangeAspect="1" noMove="1" noResize="1" noEditPoints="1" noAdjustHandles="1" noChangeArrowheads="1" noChangeShapeType="1" noTextEdit="1"/>
              </p:cNvSpPr>
              <p:nvPr/>
            </p:nvSpPr>
            <p:spPr>
              <a:xfrm>
                <a:off x="759471" y="2082925"/>
                <a:ext cx="3281042" cy="461665"/>
              </a:xfrm>
              <a:prstGeom prst="rect">
                <a:avLst/>
              </a:prstGeom>
              <a:blipFill>
                <a:blip r:embed="rId15"/>
                <a:stretch>
                  <a:fillRect l="-2974" t="-10667" b="-30667"/>
                </a:stretch>
              </a:blipFill>
            </p:spPr>
            <p:txBody>
              <a:bodyPr/>
              <a:lstStyle/>
              <a:p>
                <a:r>
                  <a:rPr lang="zh-TW" altLang="en-US">
                    <a:noFill/>
                  </a:rPr>
                  <a:t> </a:t>
                </a:r>
              </a:p>
            </p:txBody>
          </p:sp>
        </mc:Fallback>
      </mc:AlternateContent>
      <p:sp>
        <p:nvSpPr>
          <p:cNvPr id="28" name="矩形 27">
            <a:extLst>
              <a:ext uri="{FF2B5EF4-FFF2-40B4-BE49-F238E27FC236}">
                <a16:creationId xmlns:a16="http://schemas.microsoft.com/office/drawing/2014/main" id="{C7E5E3B7-725C-471A-AC06-BDDE7F6565F7}"/>
              </a:ext>
            </a:extLst>
          </p:cNvPr>
          <p:cNvSpPr/>
          <p:nvPr/>
        </p:nvSpPr>
        <p:spPr>
          <a:xfrm>
            <a:off x="609944" y="2005654"/>
            <a:ext cx="3580096" cy="3981158"/>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F3C6EC93-3987-4405-B059-C494FF27235A}"/>
              </a:ext>
            </a:extLst>
          </p:cNvPr>
          <p:cNvSpPr/>
          <p:nvPr/>
        </p:nvSpPr>
        <p:spPr>
          <a:xfrm>
            <a:off x="4415383" y="2578764"/>
            <a:ext cx="4437298" cy="2628048"/>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弧形上彎 29">
            <a:extLst>
              <a:ext uri="{FF2B5EF4-FFF2-40B4-BE49-F238E27FC236}">
                <a16:creationId xmlns:a16="http://schemas.microsoft.com/office/drawing/2014/main" id="{C6ADF080-30B8-4769-B730-F489EC02BD5E}"/>
              </a:ext>
            </a:extLst>
          </p:cNvPr>
          <p:cNvSpPr/>
          <p:nvPr/>
        </p:nvSpPr>
        <p:spPr>
          <a:xfrm rot="819566" flipH="1" flipV="1">
            <a:off x="3811725" y="1347573"/>
            <a:ext cx="2392624" cy="8802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箭號: 弧形上彎 30">
            <a:extLst>
              <a:ext uri="{FF2B5EF4-FFF2-40B4-BE49-F238E27FC236}">
                <a16:creationId xmlns:a16="http://schemas.microsoft.com/office/drawing/2014/main" id="{05380484-08B6-41CE-94CC-B6CA6E8691E0}"/>
              </a:ext>
            </a:extLst>
          </p:cNvPr>
          <p:cNvSpPr/>
          <p:nvPr/>
        </p:nvSpPr>
        <p:spPr>
          <a:xfrm rot="20694317">
            <a:off x="3945010" y="5491437"/>
            <a:ext cx="2392624" cy="8802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F555522F-4A45-4518-BDD2-91AAC5DE9DE9}"/>
              </a:ext>
            </a:extLst>
          </p:cNvPr>
          <p:cNvSpPr txBox="1"/>
          <p:nvPr/>
        </p:nvSpPr>
        <p:spPr>
          <a:xfrm>
            <a:off x="6147839" y="1421147"/>
            <a:ext cx="1462783" cy="954107"/>
          </a:xfrm>
          <a:prstGeom prst="rect">
            <a:avLst/>
          </a:prstGeom>
          <a:noFill/>
        </p:spPr>
        <p:txBody>
          <a:bodyPr wrap="square" rtlCol="0">
            <a:spAutoFit/>
          </a:bodyPr>
          <a:lstStyle/>
          <a:p>
            <a:r>
              <a:rPr lang="en-US" altLang="zh-TW" sz="2800" dirty="0"/>
              <a:t>Update</a:t>
            </a:r>
          </a:p>
          <a:p>
            <a:r>
              <a:rPr lang="en-US" altLang="zh-TW" sz="2800" dirty="0"/>
              <a:t>Model</a:t>
            </a:r>
            <a:endParaRPr lang="zh-TW" altLang="en-US" sz="2800" dirty="0"/>
          </a:p>
        </p:txBody>
      </p:sp>
      <p:sp>
        <p:nvSpPr>
          <p:cNvPr id="33" name="文字方塊 32">
            <a:extLst>
              <a:ext uri="{FF2B5EF4-FFF2-40B4-BE49-F238E27FC236}">
                <a16:creationId xmlns:a16="http://schemas.microsoft.com/office/drawing/2014/main" id="{2C51303F-B1F0-43F0-8FE1-67CA6A8E35F6}"/>
              </a:ext>
            </a:extLst>
          </p:cNvPr>
          <p:cNvSpPr txBox="1"/>
          <p:nvPr/>
        </p:nvSpPr>
        <p:spPr>
          <a:xfrm>
            <a:off x="6254199" y="5392476"/>
            <a:ext cx="2069520" cy="954107"/>
          </a:xfrm>
          <a:prstGeom prst="rect">
            <a:avLst/>
          </a:prstGeom>
          <a:noFill/>
        </p:spPr>
        <p:txBody>
          <a:bodyPr wrap="square" rtlCol="0">
            <a:spAutoFit/>
          </a:bodyPr>
          <a:lstStyle/>
          <a:p>
            <a:r>
              <a:rPr lang="en-US" altLang="zh-TW" sz="2800" dirty="0"/>
              <a:t>Data</a:t>
            </a:r>
          </a:p>
          <a:p>
            <a:r>
              <a:rPr lang="en-US" altLang="zh-TW" sz="2800" dirty="0"/>
              <a:t>Collection</a:t>
            </a:r>
            <a:endParaRPr lang="zh-TW" altLang="en-US" sz="2800" dirty="0"/>
          </a:p>
        </p:txBody>
      </p:sp>
    </p:spTree>
    <p:extLst>
      <p:ext uri="{BB962C8B-B14F-4D97-AF65-F5344CB8AC3E}">
        <p14:creationId xmlns:p14="http://schemas.microsoft.com/office/powerpoint/2010/main" val="182528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2" grpId="0"/>
      <p:bldP spid="13" grpId="0"/>
      <p:bldP spid="6" grpId="0"/>
      <p:bldP spid="15" grpId="0"/>
      <p:bldP spid="16" grpId="0"/>
      <p:bldP spid="17" grpId="0"/>
      <p:bldP spid="18" grpId="0"/>
      <p:bldP spid="19" grpId="0"/>
      <p:bldP spid="20" grpId="0"/>
      <p:bldP spid="26" grpId="0"/>
      <p:bldP spid="28" grpId="0" animBg="1"/>
      <p:bldP spid="29" grpId="0" animBg="1"/>
      <p:bldP spid="30" grpId="0" animBg="1"/>
      <p:bldP spid="31" grpId="0" animBg="1"/>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47761-3840-4FA3-820C-F01AF951D7EB}"/>
              </a:ext>
            </a:extLst>
          </p:cNvPr>
          <p:cNvSpPr>
            <a:spLocks noGrp="1"/>
          </p:cNvSpPr>
          <p:nvPr>
            <p:ph type="title"/>
          </p:nvPr>
        </p:nvSpPr>
        <p:spPr/>
        <p:txBody>
          <a:bodyPr/>
          <a:lstStyle/>
          <a:p>
            <a:r>
              <a:rPr lang="en-US" altLang="zh-TW" dirty="0"/>
              <a:t>Policy Gradient</a:t>
            </a:r>
            <a:endParaRPr lang="zh-TW" altLang="en-US" dirty="0"/>
          </a:p>
        </p:txBody>
      </p:sp>
      <p:grpSp>
        <p:nvGrpSpPr>
          <p:cNvPr id="26" name="群組 25">
            <a:extLst>
              <a:ext uri="{FF2B5EF4-FFF2-40B4-BE49-F238E27FC236}">
                <a16:creationId xmlns:a16="http://schemas.microsoft.com/office/drawing/2014/main" id="{C23A60AA-2E36-4103-9EA1-280C72BA0729}"/>
              </a:ext>
            </a:extLst>
          </p:cNvPr>
          <p:cNvGrpSpPr/>
          <p:nvPr/>
        </p:nvGrpSpPr>
        <p:grpSpPr>
          <a:xfrm>
            <a:off x="980714" y="3102538"/>
            <a:ext cx="5191987" cy="1668224"/>
            <a:chOff x="1167745" y="3988801"/>
            <a:chExt cx="5191987" cy="1668224"/>
          </a:xfrm>
        </p:grpSpPr>
        <p:sp>
          <p:nvSpPr>
            <p:cNvPr id="4" name="Shape 226">
              <a:extLst>
                <a:ext uri="{FF2B5EF4-FFF2-40B4-BE49-F238E27FC236}">
                  <a16:creationId xmlns:a16="http://schemas.microsoft.com/office/drawing/2014/main" id="{5BFE87F2-E07E-4790-8DA9-38800C422DC3}"/>
                </a:ext>
              </a:extLst>
            </p:cNvPr>
            <p:cNvSpPr/>
            <p:nvPr/>
          </p:nvSpPr>
          <p:spPr>
            <a:xfrm>
              <a:off x="4703601" y="4053382"/>
              <a:ext cx="312049" cy="1505262"/>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5" name="Shape 238">
              <a:extLst>
                <a:ext uri="{FF2B5EF4-FFF2-40B4-BE49-F238E27FC236}">
                  <a16:creationId xmlns:a16="http://schemas.microsoft.com/office/drawing/2014/main" id="{94272E97-F4A8-415A-B6B3-CE092E820775}"/>
                </a:ext>
              </a:extLst>
            </p:cNvPr>
            <p:cNvSpPr/>
            <p:nvPr/>
          </p:nvSpPr>
          <p:spPr>
            <a:xfrm>
              <a:off x="4732244" y="4145693"/>
              <a:ext cx="247823" cy="247823"/>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 name="Shape 239">
              <a:extLst>
                <a:ext uri="{FF2B5EF4-FFF2-40B4-BE49-F238E27FC236}">
                  <a16:creationId xmlns:a16="http://schemas.microsoft.com/office/drawing/2014/main" id="{D574D164-95BD-4576-8BFA-FDA549FA2D18}"/>
                </a:ext>
              </a:extLst>
            </p:cNvPr>
            <p:cNvSpPr/>
            <p:nvPr/>
          </p:nvSpPr>
          <p:spPr>
            <a:xfrm>
              <a:off x="4739040" y="4476045"/>
              <a:ext cx="247030" cy="247030"/>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7" name="Shape 240">
              <a:extLst>
                <a:ext uri="{FF2B5EF4-FFF2-40B4-BE49-F238E27FC236}">
                  <a16:creationId xmlns:a16="http://schemas.microsoft.com/office/drawing/2014/main" id="{86085C18-A5B6-46AA-8CDE-14F4B5B51913}"/>
                </a:ext>
              </a:extLst>
            </p:cNvPr>
            <p:cNvSpPr/>
            <p:nvPr/>
          </p:nvSpPr>
          <p:spPr>
            <a:xfrm>
              <a:off x="4749108" y="5246223"/>
              <a:ext cx="242473" cy="242473"/>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8" name="Shape 241">
              <a:extLst>
                <a:ext uri="{FF2B5EF4-FFF2-40B4-BE49-F238E27FC236}">
                  <a16:creationId xmlns:a16="http://schemas.microsoft.com/office/drawing/2014/main" id="{CCD13526-865F-44B4-8174-5C73E73C52FA}"/>
                </a:ext>
              </a:extLst>
            </p:cNvPr>
            <p:cNvSpPr txBox="1"/>
            <p:nvPr/>
          </p:nvSpPr>
          <p:spPr>
            <a:xfrm rot="5400000">
              <a:off x="4730941" y="4838998"/>
              <a:ext cx="579899" cy="39444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2800" b="0" i="0" u="none" strike="noStrike" cap="none" dirty="0">
                  <a:solidFill>
                    <a:srgbClr val="000000"/>
                  </a:solidFill>
                  <a:latin typeface="Arial"/>
                  <a:ea typeface="Arial"/>
                  <a:cs typeface="Arial"/>
                  <a:sym typeface="Arial"/>
                </a:rPr>
                <a:t>…</a:t>
              </a:r>
            </a:p>
          </p:txBody>
        </p:sp>
        <p:sp>
          <p:nvSpPr>
            <p:cNvPr id="9" name="向左箭號 112">
              <a:extLst>
                <a:ext uri="{FF2B5EF4-FFF2-40B4-BE49-F238E27FC236}">
                  <a16:creationId xmlns:a16="http://schemas.microsoft.com/office/drawing/2014/main" id="{BE4E5660-ADE4-48AB-9684-797485762AD5}"/>
                </a:ext>
              </a:extLst>
            </p:cNvPr>
            <p:cNvSpPr/>
            <p:nvPr/>
          </p:nvSpPr>
          <p:spPr>
            <a:xfrm flipH="1">
              <a:off x="4304820" y="4636843"/>
              <a:ext cx="361871"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72E78CCD-B675-40D3-8646-DAB335830F42}"/>
                </a:ext>
              </a:extLst>
            </p:cNvPr>
            <p:cNvSpPr txBox="1"/>
            <p:nvPr/>
          </p:nvSpPr>
          <p:spPr>
            <a:xfrm flipH="1">
              <a:off x="3761595" y="4478830"/>
              <a:ext cx="72756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 name="Shape 226">
              <a:extLst>
                <a:ext uri="{FF2B5EF4-FFF2-40B4-BE49-F238E27FC236}">
                  <a16:creationId xmlns:a16="http://schemas.microsoft.com/office/drawing/2014/main" id="{D7D43891-0E73-4D18-8EB9-0511FBB82450}"/>
                </a:ext>
              </a:extLst>
            </p:cNvPr>
            <p:cNvSpPr/>
            <p:nvPr/>
          </p:nvSpPr>
          <p:spPr>
            <a:xfrm>
              <a:off x="3627992" y="4145693"/>
              <a:ext cx="300424" cy="1317289"/>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cxnSp>
          <p:nvCxnSpPr>
            <p:cNvPr id="12" name="Shape 229">
              <a:extLst>
                <a:ext uri="{FF2B5EF4-FFF2-40B4-BE49-F238E27FC236}">
                  <a16:creationId xmlns:a16="http://schemas.microsoft.com/office/drawing/2014/main" id="{4B6E258F-D4BC-489C-8E03-D6D0843EBF9E}"/>
                </a:ext>
              </a:extLst>
            </p:cNvPr>
            <p:cNvCxnSpPr/>
            <p:nvPr/>
          </p:nvCxnSpPr>
          <p:spPr>
            <a:xfrm>
              <a:off x="5026193" y="4267574"/>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3" name="Shape 229">
              <a:extLst>
                <a:ext uri="{FF2B5EF4-FFF2-40B4-BE49-F238E27FC236}">
                  <a16:creationId xmlns:a16="http://schemas.microsoft.com/office/drawing/2014/main" id="{2AE40B71-1855-4BCE-B517-4512D0BD59FA}"/>
                </a:ext>
              </a:extLst>
            </p:cNvPr>
            <p:cNvCxnSpPr/>
            <p:nvPr/>
          </p:nvCxnSpPr>
          <p:spPr>
            <a:xfrm>
              <a:off x="5022061" y="4680870"/>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4" name="Shape 229">
              <a:extLst>
                <a:ext uri="{FF2B5EF4-FFF2-40B4-BE49-F238E27FC236}">
                  <a16:creationId xmlns:a16="http://schemas.microsoft.com/office/drawing/2014/main" id="{ACE0E13A-1E7F-4A56-A61C-9F35C6B4526B}"/>
                </a:ext>
              </a:extLst>
            </p:cNvPr>
            <p:cNvCxnSpPr/>
            <p:nvPr/>
          </p:nvCxnSpPr>
          <p:spPr>
            <a:xfrm>
              <a:off x="5015349" y="5349725"/>
              <a:ext cx="383836" cy="0"/>
            </a:xfrm>
            <a:prstGeom prst="straightConnector1">
              <a:avLst/>
            </a:prstGeom>
            <a:noFill/>
            <a:ln w="25400" cap="flat" cmpd="sng">
              <a:solidFill>
                <a:schemeClr val="dk1"/>
              </a:solidFill>
              <a:prstDash val="solid"/>
              <a:round/>
              <a:headEnd type="none" w="med" len="med"/>
              <a:tailEnd type="triangle" w="lg" len="lg"/>
            </a:ln>
          </p:spPr>
        </p:cxnSp>
        <p:sp>
          <p:nvSpPr>
            <p:cNvPr id="15" name="向左箭號 66">
              <a:extLst>
                <a:ext uri="{FF2B5EF4-FFF2-40B4-BE49-F238E27FC236}">
                  <a16:creationId xmlns:a16="http://schemas.microsoft.com/office/drawing/2014/main" id="{7283B7D0-38F8-4011-AF0B-2E5E6722A072}"/>
                </a:ext>
              </a:extLst>
            </p:cNvPr>
            <p:cNvSpPr/>
            <p:nvPr/>
          </p:nvSpPr>
          <p:spPr>
            <a:xfrm flipH="1">
              <a:off x="3218805" y="4636843"/>
              <a:ext cx="361871"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向左箭號 67">
              <a:extLst>
                <a:ext uri="{FF2B5EF4-FFF2-40B4-BE49-F238E27FC236}">
                  <a16:creationId xmlns:a16="http://schemas.microsoft.com/office/drawing/2014/main" id="{B27122C7-8648-4809-8AA7-A5A9E8516746}"/>
                </a:ext>
              </a:extLst>
            </p:cNvPr>
            <p:cNvSpPr/>
            <p:nvPr/>
          </p:nvSpPr>
          <p:spPr>
            <a:xfrm flipH="1">
              <a:off x="2383532" y="4623409"/>
              <a:ext cx="432365"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0413159-7C37-45B1-9F63-EA6377576CEC}"/>
                </a:ext>
              </a:extLst>
            </p:cNvPr>
            <p:cNvSpPr/>
            <p:nvPr/>
          </p:nvSpPr>
          <p:spPr>
            <a:xfrm flipH="1">
              <a:off x="2755074" y="3988801"/>
              <a:ext cx="2340518" cy="1668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Shape 226">
              <a:extLst>
                <a:ext uri="{FF2B5EF4-FFF2-40B4-BE49-F238E27FC236}">
                  <a16:creationId xmlns:a16="http://schemas.microsoft.com/office/drawing/2014/main" id="{91FF6BEE-9EC6-44E0-BB19-ACBF3CF1E4A6}"/>
                </a:ext>
              </a:extLst>
            </p:cNvPr>
            <p:cNvSpPr/>
            <p:nvPr/>
          </p:nvSpPr>
          <p:spPr>
            <a:xfrm>
              <a:off x="2873557" y="4145693"/>
              <a:ext cx="300424" cy="1317289"/>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1" name="文字方塊 20">
              <a:extLst>
                <a:ext uri="{FF2B5EF4-FFF2-40B4-BE49-F238E27FC236}">
                  <a16:creationId xmlns:a16="http://schemas.microsoft.com/office/drawing/2014/main" id="{0273DD16-A44F-4837-AD7C-CAABFE380CF4}"/>
                </a:ext>
              </a:extLst>
            </p:cNvPr>
            <p:cNvSpPr txBox="1"/>
            <p:nvPr/>
          </p:nvSpPr>
          <p:spPr>
            <a:xfrm>
              <a:off x="5464145" y="5121399"/>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fire</a:t>
              </a:r>
            </a:p>
          </p:txBody>
        </p:sp>
        <p:sp>
          <p:nvSpPr>
            <p:cNvPr id="22" name="文字方塊 21">
              <a:extLst>
                <a:ext uri="{FF2B5EF4-FFF2-40B4-BE49-F238E27FC236}">
                  <a16:creationId xmlns:a16="http://schemas.microsoft.com/office/drawing/2014/main" id="{4B10FC9A-FC31-42C0-BFB6-38DE46CE7D5A}"/>
                </a:ext>
              </a:extLst>
            </p:cNvPr>
            <p:cNvSpPr txBox="1"/>
            <p:nvPr/>
          </p:nvSpPr>
          <p:spPr>
            <a:xfrm>
              <a:off x="5464145" y="4523020"/>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right</a:t>
              </a:r>
            </a:p>
          </p:txBody>
        </p:sp>
        <p:sp>
          <p:nvSpPr>
            <p:cNvPr id="23" name="文字方塊 22">
              <a:extLst>
                <a:ext uri="{FF2B5EF4-FFF2-40B4-BE49-F238E27FC236}">
                  <a16:creationId xmlns:a16="http://schemas.microsoft.com/office/drawing/2014/main" id="{ED7FA895-A486-4FFB-BD5E-B4C8BE65B48E}"/>
                </a:ext>
              </a:extLst>
            </p:cNvPr>
            <p:cNvSpPr txBox="1"/>
            <p:nvPr/>
          </p:nvSpPr>
          <p:spPr>
            <a:xfrm>
              <a:off x="5468094" y="4066316"/>
              <a:ext cx="89163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left</a:t>
              </a:r>
            </a:p>
          </p:txBody>
        </p:sp>
        <p:pic>
          <p:nvPicPr>
            <p:cNvPr id="24" name="圖片 23">
              <a:extLst>
                <a:ext uri="{FF2B5EF4-FFF2-40B4-BE49-F238E27FC236}">
                  <a16:creationId xmlns:a16="http://schemas.microsoft.com/office/drawing/2014/main" id="{D0A89D95-75BF-40B6-A5DA-074A82E516A2}"/>
                </a:ext>
              </a:extLst>
            </p:cNvPr>
            <p:cNvPicPr>
              <a:picLocks noChangeAspect="1"/>
            </p:cNvPicPr>
            <p:nvPr/>
          </p:nvPicPr>
          <p:blipFill>
            <a:blip r:embed="rId2"/>
            <a:stretch>
              <a:fillRect/>
            </a:stretch>
          </p:blipFill>
          <p:spPr>
            <a:xfrm>
              <a:off x="1175633" y="4426233"/>
              <a:ext cx="1149651" cy="756207"/>
            </a:xfrm>
            <a:prstGeom prst="rect">
              <a:avLst/>
            </a:prstGeom>
          </p:spPr>
        </p:pic>
        <p:sp>
          <p:nvSpPr>
            <p:cNvPr id="25" name="文字方塊 24">
              <a:extLst>
                <a:ext uri="{FF2B5EF4-FFF2-40B4-BE49-F238E27FC236}">
                  <a16:creationId xmlns:a16="http://schemas.microsoft.com/office/drawing/2014/main" id="{9A3C0002-97AA-4D8A-AF24-F9922F9A2A1A}"/>
                </a:ext>
              </a:extLst>
            </p:cNvPr>
            <p:cNvSpPr txBox="1"/>
            <p:nvPr/>
          </p:nvSpPr>
          <p:spPr>
            <a:xfrm>
              <a:off x="1167745" y="5136626"/>
              <a:ext cx="1165425" cy="461665"/>
            </a:xfrm>
            <a:prstGeom prst="rect">
              <a:avLst/>
            </a:prstGeom>
            <a:noFill/>
          </p:spPr>
          <p:txBody>
            <a:bodyPr wrap="square" rtlCol="0">
              <a:spAutoFit/>
            </a:bodyPr>
            <a:lstStyle/>
            <a:p>
              <a:pPr algn="ctr"/>
              <a:r>
                <a:rPr lang="en-US" altLang="zh-TW" sz="2400" dirty="0"/>
                <a:t>s</a:t>
              </a:r>
              <a:endParaRPr lang="zh-TW" altLang="en-US" sz="2400" dirty="0"/>
            </a:p>
          </p:txBody>
        </p:sp>
      </p:grpSp>
      <p:grpSp>
        <p:nvGrpSpPr>
          <p:cNvPr id="30" name="群組 29">
            <a:extLst>
              <a:ext uri="{FF2B5EF4-FFF2-40B4-BE49-F238E27FC236}">
                <a16:creationId xmlns:a16="http://schemas.microsoft.com/office/drawing/2014/main" id="{62DA4528-5E28-429C-9B64-E4CF1AD8912A}"/>
              </a:ext>
            </a:extLst>
          </p:cNvPr>
          <p:cNvGrpSpPr/>
          <p:nvPr/>
        </p:nvGrpSpPr>
        <p:grpSpPr>
          <a:xfrm>
            <a:off x="7343706" y="3149275"/>
            <a:ext cx="618979" cy="1608567"/>
            <a:chOff x="6991642" y="1981654"/>
            <a:chExt cx="618979" cy="1608567"/>
          </a:xfrm>
        </p:grpSpPr>
        <p:sp>
          <p:nvSpPr>
            <p:cNvPr id="27" name="文字方塊 26">
              <a:extLst>
                <a:ext uri="{FF2B5EF4-FFF2-40B4-BE49-F238E27FC236}">
                  <a16:creationId xmlns:a16="http://schemas.microsoft.com/office/drawing/2014/main" id="{6359C505-6AC1-46D5-B158-800E261278FB}"/>
                </a:ext>
              </a:extLst>
            </p:cNvPr>
            <p:cNvSpPr txBox="1"/>
            <p:nvPr/>
          </p:nvSpPr>
          <p:spPr>
            <a:xfrm>
              <a:off x="6991642" y="1981654"/>
              <a:ext cx="618978"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28" name="文字方塊 27">
              <a:extLst>
                <a:ext uri="{FF2B5EF4-FFF2-40B4-BE49-F238E27FC236}">
                  <a16:creationId xmlns:a16="http://schemas.microsoft.com/office/drawing/2014/main" id="{5DA3EC6D-8C0E-48DC-AE8C-F8CB9AAC0409}"/>
                </a:ext>
              </a:extLst>
            </p:cNvPr>
            <p:cNvSpPr txBox="1"/>
            <p:nvPr/>
          </p:nvSpPr>
          <p:spPr>
            <a:xfrm>
              <a:off x="6991643" y="2469136"/>
              <a:ext cx="618978"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29" name="文字方塊 28">
              <a:extLst>
                <a:ext uri="{FF2B5EF4-FFF2-40B4-BE49-F238E27FC236}">
                  <a16:creationId xmlns:a16="http://schemas.microsoft.com/office/drawing/2014/main" id="{2BE08C8F-B1A6-4C30-BCA8-1C90FF0830B0}"/>
                </a:ext>
              </a:extLst>
            </p:cNvPr>
            <p:cNvSpPr txBox="1"/>
            <p:nvPr/>
          </p:nvSpPr>
          <p:spPr>
            <a:xfrm>
              <a:off x="6991642" y="3128556"/>
              <a:ext cx="618978" cy="461665"/>
            </a:xfrm>
            <a:prstGeom prst="rect">
              <a:avLst/>
            </a:prstGeom>
            <a:noFill/>
          </p:spPr>
          <p:txBody>
            <a:bodyPr wrap="square" rtlCol="0">
              <a:spAutoFit/>
            </a:bodyPr>
            <a:lstStyle/>
            <a:p>
              <a:pPr algn="ctr"/>
              <a:r>
                <a:rPr lang="en-US" altLang="zh-TW" sz="2400" dirty="0"/>
                <a:t>0</a:t>
              </a:r>
              <a:endParaRPr lang="zh-TW" altLang="en-US" sz="2400" dirty="0"/>
            </a:p>
          </p:txBody>
        </p:sp>
      </p:gr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2B7C9582-25BD-4D13-8061-BE3952A9CFC1}"/>
                  </a:ext>
                </a:extLst>
              </p:cNvPr>
              <p:cNvSpPr txBox="1"/>
              <p:nvPr/>
            </p:nvSpPr>
            <p:spPr>
              <a:xfrm>
                <a:off x="6360689" y="1627455"/>
                <a:ext cx="1785297"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nary>
                        <m:naryPr>
                          <m:chr m:val="∑"/>
                          <m:ctrlPr>
                            <a:rPr lang="zh-TW" altLang="en-US"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3</m:t>
                          </m:r>
                        </m:sup>
                        <m:e>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e>
                      </m:nary>
                    </m:oMath>
                  </m:oMathPara>
                </a14:m>
                <a:endParaRPr lang="zh-TW" altLang="en-US" sz="2400" dirty="0"/>
              </a:p>
            </p:txBody>
          </p:sp>
        </mc:Choice>
        <mc:Fallback xmlns="">
          <p:sp>
            <p:nvSpPr>
              <p:cNvPr id="31" name="文字方塊 30">
                <a:extLst>
                  <a:ext uri="{FF2B5EF4-FFF2-40B4-BE49-F238E27FC236}">
                    <a16:creationId xmlns:a16="http://schemas.microsoft.com/office/drawing/2014/main" id="{2B7C9582-25BD-4D13-8061-BE3952A9CFC1}"/>
                  </a:ext>
                </a:extLst>
              </p:cNvPr>
              <p:cNvSpPr txBox="1">
                <a:spLocks noRot="1" noChangeAspect="1" noMove="1" noResize="1" noEditPoints="1" noAdjustHandles="1" noChangeArrowheads="1" noChangeShapeType="1" noTextEdit="1"/>
              </p:cNvSpPr>
              <p:nvPr/>
            </p:nvSpPr>
            <p:spPr>
              <a:xfrm>
                <a:off x="6360689" y="1627455"/>
                <a:ext cx="1785297" cy="1038298"/>
              </a:xfrm>
              <a:prstGeom prst="rect">
                <a:avLst/>
              </a:prstGeom>
              <a:blipFill>
                <a:blip r:embed="rId3"/>
                <a:stretch>
                  <a:fillRect/>
                </a:stretch>
              </a:blipFill>
            </p:spPr>
            <p:txBody>
              <a:bodyPr/>
              <a:lstStyle/>
              <a:p>
                <a:r>
                  <a:rPr lang="zh-TW" altLang="en-US">
                    <a:noFill/>
                  </a:rPr>
                  <a:t> </a:t>
                </a:r>
              </a:p>
            </p:txBody>
          </p:sp>
        </mc:Fallback>
      </mc:AlternateContent>
      <p:cxnSp>
        <p:nvCxnSpPr>
          <p:cNvPr id="33" name="直線單箭頭接點 32">
            <a:extLst>
              <a:ext uri="{FF2B5EF4-FFF2-40B4-BE49-F238E27FC236}">
                <a16:creationId xmlns:a16="http://schemas.microsoft.com/office/drawing/2014/main" id="{00BEC2F8-0ACD-4A57-AECB-F02918F68201}"/>
              </a:ext>
            </a:extLst>
          </p:cNvPr>
          <p:cNvCxnSpPr/>
          <p:nvPr/>
        </p:nvCxnSpPr>
        <p:spPr>
          <a:xfrm>
            <a:off x="6288630" y="3381311"/>
            <a:ext cx="1223889"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EBBAAE57-8831-4230-B59A-941B9B131768}"/>
              </a:ext>
            </a:extLst>
          </p:cNvPr>
          <p:cNvCxnSpPr/>
          <p:nvPr/>
        </p:nvCxnSpPr>
        <p:spPr>
          <a:xfrm>
            <a:off x="6288630" y="3860006"/>
            <a:ext cx="1223889"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53D08D88-DB9D-4F7A-B36C-56E95B4C0AC6}"/>
              </a:ext>
            </a:extLst>
          </p:cNvPr>
          <p:cNvCxnSpPr/>
          <p:nvPr/>
        </p:nvCxnSpPr>
        <p:spPr>
          <a:xfrm>
            <a:off x="6288630" y="4480641"/>
            <a:ext cx="1223889"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626FE473-FFB9-404D-AAF2-47937D40811D}"/>
              </a:ext>
            </a:extLst>
          </p:cNvPr>
          <p:cNvSpPr txBox="1"/>
          <p:nvPr/>
        </p:nvSpPr>
        <p:spPr>
          <a:xfrm>
            <a:off x="5031080" y="1901704"/>
            <a:ext cx="1536062" cy="461665"/>
          </a:xfrm>
          <a:prstGeom prst="rect">
            <a:avLst/>
          </a:prstGeom>
          <a:noFill/>
        </p:spPr>
        <p:txBody>
          <a:bodyPr wrap="square" rtlCol="0">
            <a:spAutoFit/>
          </a:bodyPr>
          <a:lstStyle/>
          <a:p>
            <a:r>
              <a:rPr lang="en-US" altLang="zh-TW" sz="2400" dirty="0"/>
              <a:t>Minimize:</a:t>
            </a:r>
            <a:endParaRPr lang="zh-TW" altLang="en-US" sz="2400" dirty="0"/>
          </a:p>
        </p:txBody>
      </p:sp>
      <p:sp>
        <p:nvSpPr>
          <p:cNvPr id="37" name="文字方塊 36">
            <a:extLst>
              <a:ext uri="{FF2B5EF4-FFF2-40B4-BE49-F238E27FC236}">
                <a16:creationId xmlns:a16="http://schemas.microsoft.com/office/drawing/2014/main" id="{A64F3290-AC4C-4B90-96E8-F3558327C1F1}"/>
              </a:ext>
            </a:extLst>
          </p:cNvPr>
          <p:cNvSpPr txBox="1"/>
          <p:nvPr/>
        </p:nvSpPr>
        <p:spPr>
          <a:xfrm>
            <a:off x="5031080" y="4955597"/>
            <a:ext cx="1536062" cy="461665"/>
          </a:xfrm>
          <a:prstGeom prst="rect">
            <a:avLst/>
          </a:prstGeom>
          <a:noFill/>
        </p:spPr>
        <p:txBody>
          <a:bodyPr wrap="square" rtlCol="0">
            <a:spAutoFit/>
          </a:bodyPr>
          <a:lstStyle/>
          <a:p>
            <a:r>
              <a:rPr lang="en-US" altLang="zh-TW" sz="2400" dirty="0"/>
              <a:t>Maximize:</a:t>
            </a:r>
            <a:endParaRPr lang="zh-TW" altLang="en-US" sz="2400" dirty="0"/>
          </a:p>
        </p:txBody>
      </p: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E85D31E8-90BC-4335-B613-D2FB3D9B2FC1}"/>
                  </a:ext>
                </a:extLst>
              </p:cNvPr>
              <p:cNvSpPr txBox="1"/>
              <p:nvPr/>
            </p:nvSpPr>
            <p:spPr>
              <a:xfrm>
                <a:off x="6567142" y="5529523"/>
                <a:ext cx="20004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𝑙𝑜𝑔𝑃</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𝑙𝑒𝑓𝑡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𝑠</m:t>
                          </m:r>
                        </m:e>
                      </m:d>
                    </m:oMath>
                  </m:oMathPara>
                </a14:m>
                <a:endParaRPr lang="zh-TW" altLang="en-US" sz="2400" dirty="0"/>
              </a:p>
            </p:txBody>
          </p:sp>
        </mc:Choice>
        <mc:Fallback xmlns="">
          <p:sp>
            <p:nvSpPr>
              <p:cNvPr id="38" name="文字方塊 37">
                <a:extLst>
                  <a:ext uri="{FF2B5EF4-FFF2-40B4-BE49-F238E27FC236}">
                    <a16:creationId xmlns:a16="http://schemas.microsoft.com/office/drawing/2014/main" id="{E85D31E8-90BC-4335-B613-D2FB3D9B2FC1}"/>
                  </a:ext>
                </a:extLst>
              </p:cNvPr>
              <p:cNvSpPr txBox="1">
                <a:spLocks noRot="1" noChangeAspect="1" noMove="1" noResize="1" noEditPoints="1" noAdjustHandles="1" noChangeArrowheads="1" noChangeShapeType="1" noTextEdit="1"/>
              </p:cNvSpPr>
              <p:nvPr/>
            </p:nvSpPr>
            <p:spPr>
              <a:xfrm>
                <a:off x="6567142" y="5529523"/>
                <a:ext cx="2000484" cy="369332"/>
              </a:xfrm>
              <a:prstGeom prst="rect">
                <a:avLst/>
              </a:prstGeom>
              <a:blipFill>
                <a:blip r:embed="rId4"/>
                <a:stretch>
                  <a:fillRect l="-4878"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22F1EC30-4ACB-41E7-83B4-6F2C599D3B4D}"/>
                  </a:ext>
                </a:extLst>
              </p:cNvPr>
              <p:cNvSpPr txBox="1"/>
              <p:nvPr/>
            </p:nvSpPr>
            <p:spPr>
              <a:xfrm>
                <a:off x="5559829" y="2730238"/>
                <a:ext cx="3301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oMath>
                  </m:oMathPara>
                </a14:m>
                <a:endParaRPr lang="zh-TW" altLang="en-US" sz="2400" dirty="0"/>
              </a:p>
            </p:txBody>
          </p:sp>
        </mc:Choice>
        <mc:Fallback xmlns="">
          <p:sp>
            <p:nvSpPr>
              <p:cNvPr id="39" name="文字方塊 38">
                <a:extLst>
                  <a:ext uri="{FF2B5EF4-FFF2-40B4-BE49-F238E27FC236}">
                    <a16:creationId xmlns:a16="http://schemas.microsoft.com/office/drawing/2014/main" id="{22F1EC30-4ACB-41E7-83B4-6F2C599D3B4D}"/>
                  </a:ext>
                </a:extLst>
              </p:cNvPr>
              <p:cNvSpPr txBox="1">
                <a:spLocks noRot="1" noChangeAspect="1" noMove="1" noResize="1" noEditPoints="1" noAdjustHandles="1" noChangeArrowheads="1" noChangeShapeType="1" noTextEdit="1"/>
              </p:cNvSpPr>
              <p:nvPr/>
            </p:nvSpPr>
            <p:spPr>
              <a:xfrm>
                <a:off x="5559829" y="2730238"/>
                <a:ext cx="330155" cy="369332"/>
              </a:xfrm>
              <a:prstGeom prst="rect">
                <a:avLst/>
              </a:prstGeom>
              <a:blipFill>
                <a:blip r:embed="rId5"/>
                <a:stretch>
                  <a:fillRect l="-22222" r="-7407"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F899DD8A-1887-448E-8A03-C9D3BBCB6CE6}"/>
                  </a:ext>
                </a:extLst>
              </p:cNvPr>
              <p:cNvSpPr txBox="1"/>
              <p:nvPr/>
            </p:nvSpPr>
            <p:spPr>
              <a:xfrm>
                <a:off x="7488117" y="2741554"/>
                <a:ext cx="3301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b>
                          <m:r>
                            <a:rPr lang="en-US" altLang="zh-TW" sz="2400" i="1">
                              <a:latin typeface="Cambria Math" panose="02040503050406030204" pitchFamily="18" charset="0"/>
                            </a:rPr>
                            <m:t>𝑖</m:t>
                          </m:r>
                        </m:sub>
                      </m:sSub>
                    </m:oMath>
                  </m:oMathPara>
                </a14:m>
                <a:endParaRPr lang="zh-TW" altLang="en-US" sz="2400" dirty="0"/>
              </a:p>
            </p:txBody>
          </p:sp>
        </mc:Choice>
        <mc:Fallback xmlns="">
          <p:sp>
            <p:nvSpPr>
              <p:cNvPr id="40" name="文字方塊 39">
                <a:extLst>
                  <a:ext uri="{FF2B5EF4-FFF2-40B4-BE49-F238E27FC236}">
                    <a16:creationId xmlns:a16="http://schemas.microsoft.com/office/drawing/2014/main" id="{F899DD8A-1887-448E-8A03-C9D3BBCB6CE6}"/>
                  </a:ext>
                </a:extLst>
              </p:cNvPr>
              <p:cNvSpPr txBox="1">
                <a:spLocks noRot="1" noChangeAspect="1" noMove="1" noResize="1" noEditPoints="1" noAdjustHandles="1" noChangeArrowheads="1" noChangeShapeType="1" noTextEdit="1"/>
              </p:cNvSpPr>
              <p:nvPr/>
            </p:nvSpPr>
            <p:spPr>
              <a:xfrm>
                <a:off x="7488117" y="2741554"/>
                <a:ext cx="330155" cy="369332"/>
              </a:xfrm>
              <a:prstGeom prst="rect">
                <a:avLst/>
              </a:prstGeom>
              <a:blipFill>
                <a:blip r:embed="rId6"/>
                <a:stretch>
                  <a:fillRect l="-21818" t="-18333" r="-56364"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CA16561F-6D5C-486D-BFE3-3FACD465D956}"/>
                  </a:ext>
                </a:extLst>
              </p:cNvPr>
              <p:cNvSpPr txBox="1"/>
              <p:nvPr/>
            </p:nvSpPr>
            <p:spPr>
              <a:xfrm>
                <a:off x="6567142" y="5003671"/>
                <a:ext cx="10989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m:t>
                      </m:r>
                    </m:oMath>
                  </m:oMathPara>
                </a14:m>
                <a:endParaRPr lang="zh-TW" altLang="en-US" sz="2400" dirty="0"/>
              </a:p>
            </p:txBody>
          </p:sp>
        </mc:Choice>
        <mc:Fallback xmlns="">
          <p:sp>
            <p:nvSpPr>
              <p:cNvPr id="41" name="文字方塊 40">
                <a:extLst>
                  <a:ext uri="{FF2B5EF4-FFF2-40B4-BE49-F238E27FC236}">
                    <a16:creationId xmlns:a16="http://schemas.microsoft.com/office/drawing/2014/main" id="{CA16561F-6D5C-486D-BFE3-3FACD465D956}"/>
                  </a:ext>
                </a:extLst>
              </p:cNvPr>
              <p:cNvSpPr txBox="1">
                <a:spLocks noRot="1" noChangeAspect="1" noMove="1" noResize="1" noEditPoints="1" noAdjustHandles="1" noChangeArrowheads="1" noChangeShapeType="1" noTextEdit="1"/>
              </p:cNvSpPr>
              <p:nvPr/>
            </p:nvSpPr>
            <p:spPr>
              <a:xfrm>
                <a:off x="6567142" y="5003671"/>
                <a:ext cx="1098955" cy="369332"/>
              </a:xfrm>
              <a:prstGeom prst="rect">
                <a:avLst/>
              </a:prstGeom>
              <a:blipFill>
                <a:blip r:embed="rId7"/>
                <a:stretch>
                  <a:fillRect l="-9392" r="-2210"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31421C29-C2CB-49FE-A0C0-8CA51EB4B2B2}"/>
                  </a:ext>
                </a:extLst>
              </p:cNvPr>
              <p:cNvSpPr txBox="1"/>
              <p:nvPr/>
            </p:nvSpPr>
            <p:spPr>
              <a:xfrm>
                <a:off x="1612224" y="5855426"/>
                <a:ext cx="409836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𝜃</m:t>
                      </m:r>
                      <m:r>
                        <a:rPr lang="zh-TW" altLang="en-US" sz="2800" i="1" smtClean="0">
                          <a:latin typeface="Cambria Math" panose="02040503050406030204" pitchFamily="18" charset="0"/>
                        </a:rPr>
                        <m:t>←</m:t>
                      </m:r>
                      <m:r>
                        <a:rPr lang="zh-TW" altLang="en-US" sz="2800" i="1">
                          <a:latin typeface="Cambria Math" panose="02040503050406030204" pitchFamily="18" charset="0"/>
                        </a:rPr>
                        <m:t>𝜃</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𝜂𝛻</m:t>
                      </m:r>
                      <m:r>
                        <a:rPr lang="en-US" altLang="zh-TW" sz="2800" i="1">
                          <a:latin typeface="Cambria Math" panose="02040503050406030204" pitchFamily="18" charset="0"/>
                        </a:rPr>
                        <m:t>𝑙𝑜𝑔𝑃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m:t>
                          </m:r>
                          <m:r>
                            <a:rPr lang="en-US" altLang="zh-TW" sz="2800" i="1">
                              <a:latin typeface="Cambria Math" panose="02040503050406030204" pitchFamily="18" charset="0"/>
                            </a:rPr>
                            <m:t>𝑙𝑒𝑓𝑡</m:t>
                          </m:r>
                          <m:r>
                            <a:rPr lang="en-US" altLang="zh-TW" sz="2800" i="1">
                              <a:latin typeface="Cambria Math" panose="02040503050406030204" pitchFamily="18" charset="0"/>
                            </a:rPr>
                            <m:t>"|</m:t>
                          </m:r>
                          <m:r>
                            <a:rPr lang="en-US" altLang="zh-TW" sz="2800" i="1">
                              <a:latin typeface="Cambria Math" panose="02040503050406030204" pitchFamily="18" charset="0"/>
                            </a:rPr>
                            <m:t>𝑠</m:t>
                          </m:r>
                        </m:e>
                      </m:d>
                    </m:oMath>
                  </m:oMathPara>
                </a14:m>
                <a:endParaRPr lang="zh-TW" altLang="en-US" sz="2800" dirty="0"/>
              </a:p>
            </p:txBody>
          </p:sp>
        </mc:Choice>
        <mc:Fallback xmlns="">
          <p:sp>
            <p:nvSpPr>
              <p:cNvPr id="45" name="文字方塊 44">
                <a:extLst>
                  <a:ext uri="{FF2B5EF4-FFF2-40B4-BE49-F238E27FC236}">
                    <a16:creationId xmlns:a16="http://schemas.microsoft.com/office/drawing/2014/main" id="{31421C29-C2CB-49FE-A0C0-8CA51EB4B2B2}"/>
                  </a:ext>
                </a:extLst>
              </p:cNvPr>
              <p:cNvSpPr txBox="1">
                <a:spLocks noRot="1" noChangeAspect="1" noMove="1" noResize="1" noEditPoints="1" noAdjustHandles="1" noChangeArrowheads="1" noChangeShapeType="1" noTextEdit="1"/>
              </p:cNvSpPr>
              <p:nvPr/>
            </p:nvSpPr>
            <p:spPr>
              <a:xfrm>
                <a:off x="1612224" y="5855426"/>
                <a:ext cx="4098366" cy="430887"/>
              </a:xfrm>
              <a:prstGeom prst="rect">
                <a:avLst/>
              </a:prstGeom>
              <a:blipFill>
                <a:blip r:embed="rId8"/>
                <a:stretch>
                  <a:fillRect/>
                </a:stretch>
              </a:blipFill>
            </p:spPr>
            <p:txBody>
              <a:bodyPr/>
              <a:lstStyle/>
              <a:p>
                <a:r>
                  <a:rPr lang="zh-TW" altLang="en-US">
                    <a:noFill/>
                  </a:rPr>
                  <a:t> </a:t>
                </a:r>
              </a:p>
            </p:txBody>
          </p:sp>
        </mc:Fallback>
      </mc:AlternateContent>
      <p:sp>
        <p:nvSpPr>
          <p:cNvPr id="46" name="文字方塊 45">
            <a:extLst>
              <a:ext uri="{FF2B5EF4-FFF2-40B4-BE49-F238E27FC236}">
                <a16:creationId xmlns:a16="http://schemas.microsoft.com/office/drawing/2014/main" id="{852CC4E8-1F21-451A-B2D9-4E45816ACA13}"/>
              </a:ext>
            </a:extLst>
          </p:cNvPr>
          <p:cNvSpPr txBox="1"/>
          <p:nvPr/>
        </p:nvSpPr>
        <p:spPr>
          <a:xfrm>
            <a:off x="702756" y="1830276"/>
            <a:ext cx="3826362" cy="954107"/>
          </a:xfrm>
          <a:prstGeom prst="rect">
            <a:avLst/>
          </a:prstGeom>
          <a:noFill/>
        </p:spPr>
        <p:txBody>
          <a:bodyPr wrap="square" rtlCol="0">
            <a:spAutoFit/>
          </a:bodyPr>
          <a:lstStyle/>
          <a:p>
            <a:r>
              <a:rPr lang="en-US" altLang="zh-TW" sz="2800" b="1" i="1" u="sng" dirty="0"/>
              <a:t>Considered as </a:t>
            </a:r>
          </a:p>
          <a:p>
            <a:r>
              <a:rPr lang="en-US" altLang="zh-TW" sz="2800" b="1" i="1" u="sng" dirty="0"/>
              <a:t>Classification Problem</a:t>
            </a:r>
            <a:endParaRPr lang="zh-TW" altLang="en-US" sz="2800" b="1" i="1" u="sng" dirty="0"/>
          </a:p>
        </p:txBody>
      </p:sp>
    </p:spTree>
    <p:extLst>
      <p:ext uri="{BB962C8B-B14F-4D97-AF65-F5344CB8AC3E}">
        <p14:creationId xmlns:p14="http://schemas.microsoft.com/office/powerpoint/2010/main" val="2681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P spid="37" grpId="0"/>
      <p:bldP spid="38" grpId="0"/>
      <p:bldP spid="39" grpId="0"/>
      <p:bldP spid="40" grpId="0"/>
      <p:bldP spid="41" grpId="0"/>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6B497C82-D0F7-4AEC-9244-0F2A0FEE2B5B}"/>
              </a:ext>
            </a:extLst>
          </p:cNvPr>
          <p:cNvSpPr/>
          <p:nvPr/>
        </p:nvSpPr>
        <p:spPr>
          <a:xfrm>
            <a:off x="8015380" y="3556034"/>
            <a:ext cx="383033" cy="12400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1F3027A-F6CD-42FC-99BF-21C73DE7FD2A}"/>
              </a:ext>
            </a:extLst>
          </p:cNvPr>
          <p:cNvSpPr>
            <a:spLocks noGrp="1"/>
          </p:cNvSpPr>
          <p:nvPr>
            <p:ph type="title"/>
          </p:nvPr>
        </p:nvSpPr>
        <p:spPr/>
        <p:txBody>
          <a:bodyPr/>
          <a:lstStyle/>
          <a:p>
            <a:r>
              <a:rPr lang="en-US" altLang="zh-TW" dirty="0"/>
              <a:t>Policy Gradient</a:t>
            </a:r>
            <a:endParaRPr lang="zh-TW" altLang="en-US" dirty="0"/>
          </a:p>
        </p:txBody>
      </p:sp>
      <p:grpSp>
        <p:nvGrpSpPr>
          <p:cNvPr id="27" name="群組 26">
            <a:extLst>
              <a:ext uri="{FF2B5EF4-FFF2-40B4-BE49-F238E27FC236}">
                <a16:creationId xmlns:a16="http://schemas.microsoft.com/office/drawing/2014/main" id="{C104D6B8-BD77-4148-ADD0-5507299C2291}"/>
              </a:ext>
            </a:extLst>
          </p:cNvPr>
          <p:cNvGrpSpPr/>
          <p:nvPr/>
        </p:nvGrpSpPr>
        <p:grpSpPr>
          <a:xfrm>
            <a:off x="4524840" y="470043"/>
            <a:ext cx="4401793" cy="2388836"/>
            <a:chOff x="4648069" y="2637373"/>
            <a:chExt cx="4401793" cy="2388836"/>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2CF11E6-558F-4D6A-B7FA-CC0E3DC84227}"/>
                    </a:ext>
                  </a:extLst>
                </p:cNvPr>
                <p:cNvSpPr/>
                <p:nvPr/>
              </p:nvSpPr>
              <p:spPr>
                <a:xfrm>
                  <a:off x="4652234" y="2637373"/>
                  <a:ext cx="2449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rPr>
                          <m:t>𝜃</m:t>
                        </m:r>
                        <m:r>
                          <a:rPr lang="en-US" altLang="zh-TW" sz="2800" b="0" i="1" smtClean="0">
                            <a:latin typeface="Cambria Math" panose="02040503050406030204" pitchFamily="18" charset="0"/>
                          </a:rPr>
                          <m:t>+</m:t>
                        </m:r>
                        <m:r>
                          <a:rPr lang="zh-TW" altLang="en-US" sz="2800" i="1">
                            <a:latin typeface="Cambria Math" panose="02040503050406030204" pitchFamily="18" charset="0"/>
                          </a:rPr>
                          <m:t>𝜂</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𝑅</m:t>
                                </m:r>
                              </m:e>
                            </m:acc>
                          </m:e>
                          <m:sub>
                            <m:r>
                              <a:rPr lang="zh-TW" altLang="en-US" sz="2800" i="1">
                                <a:latin typeface="Cambria Math" panose="02040503050406030204" pitchFamily="18" charset="0"/>
                              </a:rPr>
                              <m:t>𝜃</m:t>
                            </m:r>
                          </m:sub>
                        </m:sSub>
                      </m:oMath>
                    </m:oMathPara>
                  </a14:m>
                  <a:endParaRPr lang="zh-TW" altLang="en-US" sz="2800" dirty="0"/>
                </a:p>
              </p:txBody>
            </p:sp>
          </mc:Choice>
          <mc:Fallback xmlns="">
            <p:sp>
              <p:nvSpPr>
                <p:cNvPr id="21" name="矩形 20">
                  <a:extLst>
                    <a:ext uri="{FF2B5EF4-FFF2-40B4-BE49-F238E27FC236}">
                      <a16:creationId xmlns:a16="http://schemas.microsoft.com/office/drawing/2014/main" id="{D2CF11E6-558F-4D6A-B7FA-CC0E3DC84227}"/>
                    </a:ext>
                  </a:extLst>
                </p:cNvPr>
                <p:cNvSpPr>
                  <a:spLocks noRot="1" noChangeAspect="1" noMove="1" noResize="1" noEditPoints="1" noAdjustHandles="1" noChangeArrowheads="1" noChangeShapeType="1" noTextEdit="1"/>
                </p:cNvSpPr>
                <p:nvPr/>
              </p:nvSpPr>
              <p:spPr>
                <a:xfrm>
                  <a:off x="4652234" y="2637373"/>
                  <a:ext cx="2449965" cy="52322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A204629-3E4A-4756-9278-A736C3492985}"/>
                    </a:ext>
                  </a:extLst>
                </p:cNvPr>
                <p:cNvSpPr txBox="1"/>
                <p:nvPr/>
              </p:nvSpPr>
              <p:spPr>
                <a:xfrm>
                  <a:off x="4648069" y="3337281"/>
                  <a:ext cx="1109953"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r>
                              <a:rPr lang="zh-TW" altLang="en-US" sz="2400" i="1">
                                <a:latin typeface="Cambria Math" panose="02040503050406030204" pitchFamily="18" charset="0"/>
                              </a:rPr>
                              <m:t>𝜃</m:t>
                            </m:r>
                          </m:sub>
                        </m:sSub>
                        <m:r>
                          <a:rPr lang="en-US" altLang="zh-TW" sz="240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22" name="文字方塊 21">
                  <a:extLst>
                    <a:ext uri="{FF2B5EF4-FFF2-40B4-BE49-F238E27FC236}">
                      <a16:creationId xmlns:a16="http://schemas.microsoft.com/office/drawing/2014/main" id="{3A204629-3E4A-4756-9278-A736C3492985}"/>
                    </a:ext>
                  </a:extLst>
                </p:cNvPr>
                <p:cNvSpPr txBox="1">
                  <a:spLocks noRot="1" noChangeAspect="1" noMove="1" noResize="1" noEditPoints="1" noAdjustHandles="1" noChangeArrowheads="1" noChangeShapeType="1" noTextEdit="1"/>
                </p:cNvSpPr>
                <p:nvPr/>
              </p:nvSpPr>
              <p:spPr>
                <a:xfrm>
                  <a:off x="4648069" y="3337281"/>
                  <a:ext cx="1109953" cy="461665"/>
                </a:xfrm>
                <a:prstGeom prst="rect">
                  <a:avLst/>
                </a:prstGeom>
                <a:blipFill>
                  <a:blip r:embed="rId3"/>
                  <a:stretch>
                    <a:fillRect l="-1099"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02E549AE-06D9-434E-BF7A-2857653FC11F}"/>
                    </a:ext>
                  </a:extLst>
                </p:cNvPr>
                <p:cNvSpPr txBox="1"/>
                <p:nvPr/>
              </p:nvSpPr>
              <p:spPr>
                <a:xfrm>
                  <a:off x="4648069" y="3857748"/>
                  <a:ext cx="4401793" cy="11684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𝑛</m:t>
                                    </m:r>
                                  </m:sub>
                                </m:s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𝑙𝑜𝑔𝑝</m:t>
                                </m:r>
                                <m:d>
                                  <m:dPr>
                                    <m:ctrlPr>
                                      <a:rPr lang="en-US" altLang="zh-TW" sz="2400" i="1">
                                        <a:latin typeface="Cambria Math" panose="02040503050406030204" pitchFamily="18" charset="0"/>
                                      </a:rPr>
                                    </m:ctrlPr>
                                  </m:dPr>
                                  <m:e>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up>
                                        <m:r>
                                          <a:rPr lang="en-US" altLang="zh-TW" sz="2400" b="0" i="1" smtClean="0">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nary>
                      </m:oMath>
                    </m:oMathPara>
                  </a14:m>
                  <a:endParaRPr lang="zh-TW" altLang="en-US" sz="2400" dirty="0"/>
                </a:p>
              </p:txBody>
            </p:sp>
          </mc:Choice>
          <mc:Fallback xmlns="">
            <p:sp>
              <p:nvSpPr>
                <p:cNvPr id="23" name="文字方塊 22">
                  <a:extLst>
                    <a:ext uri="{FF2B5EF4-FFF2-40B4-BE49-F238E27FC236}">
                      <a16:creationId xmlns:a16="http://schemas.microsoft.com/office/drawing/2014/main" id="{02E549AE-06D9-434E-BF7A-2857653FC11F}"/>
                    </a:ext>
                  </a:extLst>
                </p:cNvPr>
                <p:cNvSpPr txBox="1">
                  <a:spLocks noRot="1" noChangeAspect="1" noMove="1" noResize="1" noEditPoints="1" noAdjustHandles="1" noChangeArrowheads="1" noChangeShapeType="1" noTextEdit="1"/>
                </p:cNvSpPr>
                <p:nvPr/>
              </p:nvSpPr>
              <p:spPr>
                <a:xfrm>
                  <a:off x="4648069" y="3857748"/>
                  <a:ext cx="4401793" cy="1168461"/>
                </a:xfrm>
                <a:prstGeom prst="rect">
                  <a:avLst/>
                </a:prstGeom>
                <a:blipFill>
                  <a:blip r:embed="rId4"/>
                  <a:stretch>
                    <a:fillRect/>
                  </a:stretch>
                </a:blipFill>
              </p:spPr>
              <p:txBody>
                <a:bodyPr/>
                <a:lstStyle/>
                <a:p>
                  <a:r>
                    <a:rPr lang="zh-TW" altLang="en-US">
                      <a:noFill/>
                    </a:rPr>
                    <a:t> </a:t>
                  </a:r>
                </a:p>
              </p:txBody>
            </p:sp>
          </mc:Fallback>
        </mc:AlternateContent>
      </p:grpSp>
      <p:grpSp>
        <p:nvGrpSpPr>
          <p:cNvPr id="3" name="群組 2">
            <a:extLst>
              <a:ext uri="{FF2B5EF4-FFF2-40B4-BE49-F238E27FC236}">
                <a16:creationId xmlns:a16="http://schemas.microsoft.com/office/drawing/2014/main" id="{31F835E4-BD18-4028-A8C4-E51291BB4CA3}"/>
              </a:ext>
            </a:extLst>
          </p:cNvPr>
          <p:cNvGrpSpPr/>
          <p:nvPr/>
        </p:nvGrpSpPr>
        <p:grpSpPr>
          <a:xfrm>
            <a:off x="469267" y="2132263"/>
            <a:ext cx="3580096" cy="4072485"/>
            <a:chOff x="609944" y="2005654"/>
            <a:chExt cx="3580096" cy="4072485"/>
          </a:xfrm>
        </p:grpSpPr>
        <p:grpSp>
          <p:nvGrpSpPr>
            <p:cNvPr id="25" name="群組 24">
              <a:extLst>
                <a:ext uri="{FF2B5EF4-FFF2-40B4-BE49-F238E27FC236}">
                  <a16:creationId xmlns:a16="http://schemas.microsoft.com/office/drawing/2014/main" id="{6B33597B-54FE-4FB3-A78D-418B7F060764}"/>
                </a:ext>
              </a:extLst>
            </p:cNvPr>
            <p:cNvGrpSpPr/>
            <p:nvPr/>
          </p:nvGrpSpPr>
          <p:grpSpPr>
            <a:xfrm>
              <a:off x="797463" y="2637373"/>
              <a:ext cx="3281042" cy="3440766"/>
              <a:chOff x="1290958" y="2446509"/>
              <a:chExt cx="3281042" cy="3440766"/>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676734C-BB6A-44CA-9D76-FDDA0B99825C}"/>
                      </a:ext>
                    </a:extLst>
                  </p:cNvPr>
                  <p:cNvSpPr/>
                  <p:nvPr/>
                </p:nvSpPr>
                <p:spPr>
                  <a:xfrm>
                    <a:off x="1290958" y="2446509"/>
                    <a:ext cx="705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𝜏</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oMath>
                      </m:oMathPara>
                    </a14:m>
                    <a:endParaRPr lang="zh-TW" altLang="en-US" sz="2800" dirty="0"/>
                  </a:p>
                </p:txBody>
              </p:sp>
            </mc:Choice>
            <mc:Fallback xmlns="">
              <p:sp>
                <p:nvSpPr>
                  <p:cNvPr id="5" name="矩形 4">
                    <a:extLst>
                      <a:ext uri="{FF2B5EF4-FFF2-40B4-BE49-F238E27FC236}">
                        <a16:creationId xmlns:a16="http://schemas.microsoft.com/office/drawing/2014/main" id="{0676734C-BB6A-44CA-9D76-FDDA0B99825C}"/>
                      </a:ext>
                    </a:extLst>
                  </p:cNvPr>
                  <p:cNvSpPr>
                    <a:spLocks noRot="1" noChangeAspect="1" noMove="1" noResize="1" noEditPoints="1" noAdjustHandles="1" noChangeArrowheads="1" noChangeShapeType="1" noTextEdit="1"/>
                  </p:cNvSpPr>
                  <p:nvPr/>
                </p:nvSpPr>
                <p:spPr>
                  <a:xfrm>
                    <a:off x="1290958" y="2446509"/>
                    <a:ext cx="705514"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DB3EB9ED-7688-408A-80EC-94CC5160450F}"/>
                      </a:ext>
                    </a:extLst>
                  </p:cNvPr>
                  <p:cNvSpPr txBox="1"/>
                  <p:nvPr/>
                </p:nvSpPr>
                <p:spPr>
                  <a:xfrm>
                    <a:off x="1979149" y="2504537"/>
                    <a:ext cx="1229077" cy="46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e>
                          </m:d>
                        </m:oMath>
                      </m:oMathPara>
                    </a14:m>
                    <a:endParaRPr lang="zh-TW" altLang="en-US" sz="2400" dirty="0"/>
                  </a:p>
                </p:txBody>
              </p:sp>
            </mc:Choice>
            <mc:Fallback xmlns="">
              <p:sp>
                <p:nvSpPr>
                  <p:cNvPr id="8" name="文字方塊 7">
                    <a:extLst>
                      <a:ext uri="{FF2B5EF4-FFF2-40B4-BE49-F238E27FC236}">
                        <a16:creationId xmlns:a16="http://schemas.microsoft.com/office/drawing/2014/main" id="{DB3EB9ED-7688-408A-80EC-94CC5160450F}"/>
                      </a:ext>
                    </a:extLst>
                  </p:cNvPr>
                  <p:cNvSpPr txBox="1">
                    <a:spLocks noRot="1" noChangeAspect="1" noMove="1" noResize="1" noEditPoints="1" noAdjustHandles="1" noChangeArrowheads="1" noChangeShapeType="1" noTextEdit="1"/>
                  </p:cNvSpPr>
                  <p:nvPr/>
                </p:nvSpPr>
                <p:spPr>
                  <a:xfrm>
                    <a:off x="1979149" y="2504537"/>
                    <a:ext cx="1229077" cy="465192"/>
                  </a:xfrm>
                  <a:prstGeom prst="rect">
                    <a:avLst/>
                  </a:prstGeom>
                  <a:blipFill>
                    <a:blip r:embed="rId6"/>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BFBB31F7-A4D7-449E-BE63-2A1DFA382C3D}"/>
                      </a:ext>
                    </a:extLst>
                  </p:cNvPr>
                  <p:cNvSpPr txBox="1"/>
                  <p:nvPr/>
                </p:nvSpPr>
                <p:spPr>
                  <a:xfrm>
                    <a:off x="3375024" y="2508064"/>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9" name="文字方塊 8">
                    <a:extLst>
                      <a:ext uri="{FF2B5EF4-FFF2-40B4-BE49-F238E27FC236}">
                        <a16:creationId xmlns:a16="http://schemas.microsoft.com/office/drawing/2014/main" id="{BFBB31F7-A4D7-449E-BE63-2A1DFA382C3D}"/>
                      </a:ext>
                    </a:extLst>
                  </p:cNvPr>
                  <p:cNvSpPr txBox="1">
                    <a:spLocks noRot="1" noChangeAspect="1" noMove="1" noResize="1" noEditPoints="1" noAdjustHandles="1" noChangeArrowheads="1" noChangeShapeType="1" noTextEdit="1"/>
                  </p:cNvSpPr>
                  <p:nvPr/>
                </p:nvSpPr>
                <p:spPr>
                  <a:xfrm>
                    <a:off x="3375024" y="2508064"/>
                    <a:ext cx="1196976" cy="461665"/>
                  </a:xfrm>
                  <a:prstGeom prst="rect">
                    <a:avLst/>
                  </a:prstGeom>
                  <a:blipFill>
                    <a:blip r:embed="rId7"/>
                    <a:stretch>
                      <a:fillRect l="-15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D019480-20A8-49D2-9449-0D5E3D35FB07}"/>
                      </a:ext>
                    </a:extLst>
                  </p:cNvPr>
                  <p:cNvSpPr txBox="1"/>
                  <p:nvPr/>
                </p:nvSpPr>
                <p:spPr>
                  <a:xfrm>
                    <a:off x="1979148" y="2969729"/>
                    <a:ext cx="1229077" cy="465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e>
                          </m:d>
                        </m:oMath>
                      </m:oMathPara>
                    </a14:m>
                    <a:endParaRPr lang="zh-TW" altLang="en-US" sz="2400" dirty="0"/>
                  </a:p>
                </p:txBody>
              </p:sp>
            </mc:Choice>
            <mc:Fallback xmlns="">
              <p:sp>
                <p:nvSpPr>
                  <p:cNvPr id="10" name="文字方塊 9">
                    <a:extLst>
                      <a:ext uri="{FF2B5EF4-FFF2-40B4-BE49-F238E27FC236}">
                        <a16:creationId xmlns:a16="http://schemas.microsoft.com/office/drawing/2014/main" id="{BD019480-20A8-49D2-9449-0D5E3D35FB07}"/>
                      </a:ext>
                    </a:extLst>
                  </p:cNvPr>
                  <p:cNvSpPr txBox="1">
                    <a:spLocks noRot="1" noChangeAspect="1" noMove="1" noResize="1" noEditPoints="1" noAdjustHandles="1" noChangeArrowheads="1" noChangeShapeType="1" noTextEdit="1"/>
                  </p:cNvSpPr>
                  <p:nvPr/>
                </p:nvSpPr>
                <p:spPr>
                  <a:xfrm>
                    <a:off x="1979148" y="2969729"/>
                    <a:ext cx="1229077" cy="465897"/>
                  </a:xfrm>
                  <a:prstGeom prst="rect">
                    <a:avLst/>
                  </a:prstGeom>
                  <a:blipFill>
                    <a:blip r:embed="rId8"/>
                    <a:stretch>
                      <a:fillRect b="-2597"/>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E6566C99-C316-49F7-8B99-A0ADCDF8A731}"/>
                  </a:ext>
                </a:extLst>
              </p:cNvPr>
              <p:cNvSpPr txBox="1"/>
              <p:nvPr/>
            </p:nvSpPr>
            <p:spPr>
              <a:xfrm rot="5400000">
                <a:off x="2227806" y="3616997"/>
                <a:ext cx="914400"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70E6DAF-E009-4FC6-8797-1BF2360F13A1}"/>
                      </a:ext>
                    </a:extLst>
                  </p:cNvPr>
                  <p:cNvSpPr txBox="1"/>
                  <p:nvPr/>
                </p:nvSpPr>
                <p:spPr>
                  <a:xfrm>
                    <a:off x="3375024" y="2969729"/>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12" name="文字方塊 11">
                    <a:extLst>
                      <a:ext uri="{FF2B5EF4-FFF2-40B4-BE49-F238E27FC236}">
                        <a16:creationId xmlns:a16="http://schemas.microsoft.com/office/drawing/2014/main" id="{270E6DAF-E009-4FC6-8797-1BF2360F13A1}"/>
                      </a:ext>
                    </a:extLst>
                  </p:cNvPr>
                  <p:cNvSpPr txBox="1">
                    <a:spLocks noRot="1" noChangeAspect="1" noMove="1" noResize="1" noEditPoints="1" noAdjustHandles="1" noChangeArrowheads="1" noChangeShapeType="1" noTextEdit="1"/>
                  </p:cNvSpPr>
                  <p:nvPr/>
                </p:nvSpPr>
                <p:spPr>
                  <a:xfrm>
                    <a:off x="3375024" y="2969729"/>
                    <a:ext cx="1196976" cy="461665"/>
                  </a:xfrm>
                  <a:prstGeom prst="rect">
                    <a:avLst/>
                  </a:prstGeom>
                  <a:blipFill>
                    <a:blip r:embed="rId9"/>
                    <a:stretch>
                      <a:fillRect l="-153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5E94A050-0C6D-443F-A80D-FBC49D6C6510}"/>
                  </a:ext>
                </a:extLst>
              </p:cNvPr>
              <p:cNvSpPr txBox="1"/>
              <p:nvPr/>
            </p:nvSpPr>
            <p:spPr>
              <a:xfrm rot="5400000">
                <a:off x="3516312" y="3616996"/>
                <a:ext cx="914400" cy="523220"/>
              </a:xfrm>
              <a:prstGeom prst="rect">
                <a:avLst/>
              </a:prstGeom>
              <a:noFill/>
            </p:spPr>
            <p:txBody>
              <a:bodyPr wrap="square" rtlCol="0">
                <a:spAutoFit/>
              </a:bodyPr>
              <a:lstStyle/>
              <a:p>
                <a:r>
                  <a:rPr lang="en-US" altLang="zh-TW" sz="2800" dirty="0"/>
                  <a:t>……</a:t>
                </a:r>
                <a:endParaRPr lang="zh-TW" altLang="en-US" sz="2800" dirty="0"/>
              </a:p>
            </p:txBody>
          </p:sp>
          <p:grpSp>
            <p:nvGrpSpPr>
              <p:cNvPr id="24" name="群組 23">
                <a:extLst>
                  <a:ext uri="{FF2B5EF4-FFF2-40B4-BE49-F238E27FC236}">
                    <a16:creationId xmlns:a16="http://schemas.microsoft.com/office/drawing/2014/main" id="{00F8B30D-C0CE-4178-B702-FA08F3CF3D72}"/>
                  </a:ext>
                </a:extLst>
              </p:cNvPr>
              <p:cNvGrpSpPr/>
              <p:nvPr/>
            </p:nvGrpSpPr>
            <p:grpSpPr>
              <a:xfrm>
                <a:off x="1295717" y="4001294"/>
                <a:ext cx="3276283" cy="1885981"/>
                <a:chOff x="1296508" y="4512709"/>
                <a:chExt cx="3276283" cy="1885981"/>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7F5DF87-AA6E-419F-97C2-3C208779CD83}"/>
                        </a:ext>
                      </a:extLst>
                    </p:cNvPr>
                    <p:cNvSpPr/>
                    <p:nvPr/>
                  </p:nvSpPr>
                  <p:spPr>
                    <a:xfrm>
                      <a:off x="1296508" y="4512709"/>
                      <a:ext cx="713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𝜏</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rPr>
                              <m:t>:</m:t>
                            </m:r>
                          </m:oMath>
                        </m:oMathPara>
                      </a14:m>
                      <a:endParaRPr lang="zh-TW" altLang="en-US" sz="2800" dirty="0"/>
                    </a:p>
                  </p:txBody>
                </p:sp>
              </mc:Choice>
              <mc:Fallback xmlns="">
                <p:sp>
                  <p:nvSpPr>
                    <p:cNvPr id="6" name="矩形 5">
                      <a:extLst>
                        <a:ext uri="{FF2B5EF4-FFF2-40B4-BE49-F238E27FC236}">
                          <a16:creationId xmlns:a16="http://schemas.microsoft.com/office/drawing/2014/main" id="{47F5DF87-AA6E-419F-97C2-3C208779CD83}"/>
                        </a:ext>
                      </a:extLst>
                    </p:cNvPr>
                    <p:cNvSpPr>
                      <a:spLocks noRot="1" noChangeAspect="1" noMove="1" noResize="1" noEditPoints="1" noAdjustHandles="1" noChangeArrowheads="1" noChangeShapeType="1" noTextEdit="1"/>
                    </p:cNvSpPr>
                    <p:nvPr/>
                  </p:nvSpPr>
                  <p:spPr>
                    <a:xfrm>
                      <a:off x="1296508" y="4512709"/>
                      <a:ext cx="713209" cy="523220"/>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9C4A643B-C3E6-481B-A68D-8CF5C2A2341E}"/>
                        </a:ext>
                      </a:extLst>
                    </p:cNvPr>
                    <p:cNvSpPr txBox="1"/>
                    <p:nvPr/>
                  </p:nvSpPr>
                  <p:spPr>
                    <a:xfrm>
                      <a:off x="1979940" y="4567420"/>
                      <a:ext cx="1229077" cy="465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e>
                            </m:d>
                          </m:oMath>
                        </m:oMathPara>
                      </a14:m>
                      <a:endParaRPr lang="zh-TW" altLang="en-US" sz="2400" dirty="0"/>
                    </a:p>
                  </p:txBody>
                </p:sp>
              </mc:Choice>
              <mc:Fallback xmlns="">
                <p:sp>
                  <p:nvSpPr>
                    <p:cNvPr id="15" name="文字方塊 14">
                      <a:extLst>
                        <a:ext uri="{FF2B5EF4-FFF2-40B4-BE49-F238E27FC236}">
                          <a16:creationId xmlns:a16="http://schemas.microsoft.com/office/drawing/2014/main" id="{9C4A643B-C3E6-481B-A68D-8CF5C2A2341E}"/>
                        </a:ext>
                      </a:extLst>
                    </p:cNvPr>
                    <p:cNvSpPr txBox="1">
                      <a:spLocks noRot="1" noChangeAspect="1" noMove="1" noResize="1" noEditPoints="1" noAdjustHandles="1" noChangeArrowheads="1" noChangeShapeType="1" noTextEdit="1"/>
                    </p:cNvSpPr>
                    <p:nvPr/>
                  </p:nvSpPr>
                  <p:spPr>
                    <a:xfrm>
                      <a:off x="1979940" y="4567420"/>
                      <a:ext cx="1229077" cy="465961"/>
                    </a:xfrm>
                    <a:prstGeom prst="rect">
                      <a:avLst/>
                    </a:prstGeom>
                    <a:blipFill>
                      <a:blip r:embed="rId11"/>
                      <a:stretch>
                        <a:fillRect b="-25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7B0650D4-B737-4B52-8C8F-65622D00E63D}"/>
                        </a:ext>
                      </a:extLst>
                    </p:cNvPr>
                    <p:cNvSpPr txBox="1"/>
                    <p:nvPr/>
                  </p:nvSpPr>
                  <p:spPr>
                    <a:xfrm>
                      <a:off x="3375815" y="4570947"/>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xmlns="">
                <p:sp>
                  <p:nvSpPr>
                    <p:cNvPr id="16" name="文字方塊 15">
                      <a:extLst>
                        <a:ext uri="{FF2B5EF4-FFF2-40B4-BE49-F238E27FC236}">
                          <a16:creationId xmlns:a16="http://schemas.microsoft.com/office/drawing/2014/main" id="{7B0650D4-B737-4B52-8C8F-65622D00E63D}"/>
                        </a:ext>
                      </a:extLst>
                    </p:cNvPr>
                    <p:cNvSpPr txBox="1">
                      <a:spLocks noRot="1" noChangeAspect="1" noMove="1" noResize="1" noEditPoints="1" noAdjustHandles="1" noChangeArrowheads="1" noChangeShapeType="1" noTextEdit="1"/>
                    </p:cNvSpPr>
                    <p:nvPr/>
                  </p:nvSpPr>
                  <p:spPr>
                    <a:xfrm>
                      <a:off x="3375815" y="4570947"/>
                      <a:ext cx="1196976" cy="461665"/>
                    </a:xfrm>
                    <a:prstGeom prst="rect">
                      <a:avLst/>
                    </a:prstGeom>
                    <a:blipFill>
                      <a:blip r:embed="rId12"/>
                      <a:stretch>
                        <a:fillRect l="-15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DB9D22E-3BDA-4C32-8280-320F8779A8A0}"/>
                        </a:ext>
                      </a:extLst>
                    </p:cNvPr>
                    <p:cNvSpPr txBox="1"/>
                    <p:nvPr/>
                  </p:nvSpPr>
                  <p:spPr>
                    <a:xfrm>
                      <a:off x="1979939" y="5032612"/>
                      <a:ext cx="1229077" cy="466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e>
                            </m:d>
                          </m:oMath>
                        </m:oMathPara>
                      </a14:m>
                      <a:endParaRPr lang="zh-TW" altLang="en-US" sz="2400" dirty="0"/>
                    </a:p>
                  </p:txBody>
                </p:sp>
              </mc:Choice>
              <mc:Fallback xmlns="">
                <p:sp>
                  <p:nvSpPr>
                    <p:cNvPr id="17" name="文字方塊 16">
                      <a:extLst>
                        <a:ext uri="{FF2B5EF4-FFF2-40B4-BE49-F238E27FC236}">
                          <a16:creationId xmlns:a16="http://schemas.microsoft.com/office/drawing/2014/main" id="{2DB9D22E-3BDA-4C32-8280-320F8779A8A0}"/>
                        </a:ext>
                      </a:extLst>
                    </p:cNvPr>
                    <p:cNvSpPr txBox="1">
                      <a:spLocks noRot="1" noChangeAspect="1" noMove="1" noResize="1" noEditPoints="1" noAdjustHandles="1" noChangeArrowheads="1" noChangeShapeType="1" noTextEdit="1"/>
                    </p:cNvSpPr>
                    <p:nvPr/>
                  </p:nvSpPr>
                  <p:spPr>
                    <a:xfrm>
                      <a:off x="1979939" y="5032612"/>
                      <a:ext cx="1229077" cy="466666"/>
                    </a:xfrm>
                    <a:prstGeom prst="rect">
                      <a:avLst/>
                    </a:prstGeom>
                    <a:blipFill>
                      <a:blip r:embed="rId13"/>
                      <a:stretch>
                        <a:fillRect b="-2632"/>
                      </a:stretch>
                    </a:blipFill>
                  </p:spPr>
                  <p:txBody>
                    <a:bodyPr/>
                    <a:lstStyle/>
                    <a:p>
                      <a:r>
                        <a:rPr lang="zh-TW" altLang="en-US">
                          <a:noFill/>
                        </a:rPr>
                        <a:t> </a:t>
                      </a:r>
                    </a:p>
                  </p:txBody>
                </p:sp>
              </mc:Fallback>
            </mc:AlternateContent>
            <p:sp>
              <p:nvSpPr>
                <p:cNvPr id="18" name="文字方塊 17">
                  <a:extLst>
                    <a:ext uri="{FF2B5EF4-FFF2-40B4-BE49-F238E27FC236}">
                      <a16:creationId xmlns:a16="http://schemas.microsoft.com/office/drawing/2014/main" id="{E636E693-80C6-44FE-9BB6-BC4F28868157}"/>
                    </a:ext>
                  </a:extLst>
                </p:cNvPr>
                <p:cNvSpPr txBox="1"/>
                <p:nvPr/>
              </p:nvSpPr>
              <p:spPr>
                <a:xfrm rot="5400000">
                  <a:off x="2228597" y="5679880"/>
                  <a:ext cx="914400"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0BDDE926-CC8E-46DD-B549-38CB75ED4C93}"/>
                        </a:ext>
                      </a:extLst>
                    </p:cNvPr>
                    <p:cNvSpPr txBox="1"/>
                    <p:nvPr/>
                  </p:nvSpPr>
                  <p:spPr>
                    <a:xfrm>
                      <a:off x="3375815" y="5032612"/>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xmlns="">
                <p:sp>
                  <p:nvSpPr>
                    <p:cNvPr id="19" name="文字方塊 18">
                      <a:extLst>
                        <a:ext uri="{FF2B5EF4-FFF2-40B4-BE49-F238E27FC236}">
                          <a16:creationId xmlns:a16="http://schemas.microsoft.com/office/drawing/2014/main" id="{0BDDE926-CC8E-46DD-B549-38CB75ED4C93}"/>
                        </a:ext>
                      </a:extLst>
                    </p:cNvPr>
                    <p:cNvSpPr txBox="1">
                      <a:spLocks noRot="1" noChangeAspect="1" noMove="1" noResize="1" noEditPoints="1" noAdjustHandles="1" noChangeArrowheads="1" noChangeShapeType="1" noTextEdit="1"/>
                    </p:cNvSpPr>
                    <p:nvPr/>
                  </p:nvSpPr>
                  <p:spPr>
                    <a:xfrm>
                      <a:off x="3375815" y="5032612"/>
                      <a:ext cx="1196976" cy="461665"/>
                    </a:xfrm>
                    <a:prstGeom prst="rect">
                      <a:avLst/>
                    </a:prstGeom>
                    <a:blipFill>
                      <a:blip r:embed="rId14"/>
                      <a:stretch>
                        <a:fillRect l="-1531"/>
                      </a:stretch>
                    </a:blipFill>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05035F93-1C18-4EF4-8160-DB0E2C25FC36}"/>
                    </a:ext>
                  </a:extLst>
                </p:cNvPr>
                <p:cNvSpPr txBox="1"/>
                <p:nvPr/>
              </p:nvSpPr>
              <p:spPr>
                <a:xfrm rot="5400000">
                  <a:off x="3517103" y="5679879"/>
                  <a:ext cx="914400" cy="523220"/>
                </a:xfrm>
                <a:prstGeom prst="rect">
                  <a:avLst/>
                </a:prstGeom>
                <a:noFill/>
              </p:spPr>
              <p:txBody>
                <a:bodyPr wrap="square" rtlCol="0">
                  <a:spAutoFit/>
                </a:bodyPr>
                <a:lstStyle/>
                <a:p>
                  <a:r>
                    <a:rPr lang="en-US" altLang="zh-TW" sz="2800" dirty="0"/>
                    <a:t>……</a:t>
                  </a:r>
                  <a:endParaRPr lang="zh-TW" altLang="en-US" sz="2800" dirty="0"/>
                </a:p>
              </p:txBody>
            </p:sp>
          </p:grpSp>
        </p:gr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098573FE-36B0-43EA-B91F-EDEFDFAB370F}"/>
                    </a:ext>
                  </a:extLst>
                </p:cNvPr>
                <p:cNvSpPr txBox="1"/>
                <p:nvPr/>
              </p:nvSpPr>
              <p:spPr>
                <a:xfrm>
                  <a:off x="812600" y="2070790"/>
                  <a:ext cx="3281042" cy="461665"/>
                </a:xfrm>
                <a:prstGeom prst="rect">
                  <a:avLst/>
                </a:prstGeom>
                <a:noFill/>
              </p:spPr>
              <p:txBody>
                <a:bodyPr wrap="square" rtlCol="0">
                  <a:spAutoFit/>
                </a:bodyPr>
                <a:lstStyle/>
                <a:p>
                  <a:r>
                    <a:rPr lang="en-US" altLang="zh-TW" sz="2400" dirty="0"/>
                    <a:t>Given actor parameter </a:t>
                  </a:r>
                  <a14:m>
                    <m:oMath xmlns:m="http://schemas.openxmlformats.org/officeDocument/2006/math">
                      <m:r>
                        <a:rPr lang="zh-TW" altLang="en-US" sz="2400" i="1">
                          <a:latin typeface="Cambria Math" panose="02040503050406030204" pitchFamily="18" charset="0"/>
                        </a:rPr>
                        <m:t>𝜃</m:t>
                      </m:r>
                    </m:oMath>
                  </a14:m>
                  <a:endParaRPr lang="zh-TW" altLang="en-US" sz="2400" dirty="0"/>
                </a:p>
              </p:txBody>
            </p:sp>
          </mc:Choice>
          <mc:Fallback xmlns="">
            <p:sp>
              <p:nvSpPr>
                <p:cNvPr id="26" name="文字方塊 25">
                  <a:extLst>
                    <a:ext uri="{FF2B5EF4-FFF2-40B4-BE49-F238E27FC236}">
                      <a16:creationId xmlns:a16="http://schemas.microsoft.com/office/drawing/2014/main" id="{098573FE-36B0-43EA-B91F-EDEFDFAB370F}"/>
                    </a:ext>
                  </a:extLst>
                </p:cNvPr>
                <p:cNvSpPr txBox="1">
                  <a:spLocks noRot="1" noChangeAspect="1" noMove="1" noResize="1" noEditPoints="1" noAdjustHandles="1" noChangeArrowheads="1" noChangeShapeType="1" noTextEdit="1"/>
                </p:cNvSpPr>
                <p:nvPr/>
              </p:nvSpPr>
              <p:spPr>
                <a:xfrm>
                  <a:off x="812600" y="2070790"/>
                  <a:ext cx="3281042" cy="461665"/>
                </a:xfrm>
                <a:prstGeom prst="rect">
                  <a:avLst/>
                </a:prstGeom>
                <a:blipFill>
                  <a:blip r:embed="rId15"/>
                  <a:stretch>
                    <a:fillRect l="-2788" t="-10526" b="-28947"/>
                  </a:stretch>
                </a:blipFill>
              </p:spPr>
              <p:txBody>
                <a:bodyPr/>
                <a:lstStyle/>
                <a:p>
                  <a:r>
                    <a:rPr lang="zh-TW" altLang="en-US">
                      <a:noFill/>
                    </a:rPr>
                    <a:t> </a:t>
                  </a:r>
                </a:p>
              </p:txBody>
            </p:sp>
          </mc:Fallback>
        </mc:AlternateContent>
        <p:sp>
          <p:nvSpPr>
            <p:cNvPr id="28" name="矩形 27">
              <a:extLst>
                <a:ext uri="{FF2B5EF4-FFF2-40B4-BE49-F238E27FC236}">
                  <a16:creationId xmlns:a16="http://schemas.microsoft.com/office/drawing/2014/main" id="{C7E5E3B7-725C-471A-AC06-BDDE7F6565F7}"/>
                </a:ext>
              </a:extLst>
            </p:cNvPr>
            <p:cNvSpPr/>
            <p:nvPr/>
          </p:nvSpPr>
          <p:spPr>
            <a:xfrm>
              <a:off x="609944" y="2005654"/>
              <a:ext cx="3580096" cy="3981158"/>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9" name="矩形 28">
            <a:extLst>
              <a:ext uri="{FF2B5EF4-FFF2-40B4-BE49-F238E27FC236}">
                <a16:creationId xmlns:a16="http://schemas.microsoft.com/office/drawing/2014/main" id="{F3C6EC93-3987-4405-B059-C494FF27235A}"/>
              </a:ext>
            </a:extLst>
          </p:cNvPr>
          <p:cNvSpPr/>
          <p:nvPr/>
        </p:nvSpPr>
        <p:spPr>
          <a:xfrm>
            <a:off x="4373179" y="365126"/>
            <a:ext cx="4437298" cy="2628048"/>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7BE5489F-125B-47F0-BFE9-26048964F359}"/>
              </a:ext>
            </a:extLst>
          </p:cNvPr>
          <p:cNvSpPr/>
          <p:nvPr/>
        </p:nvSpPr>
        <p:spPr>
          <a:xfrm>
            <a:off x="5865894" y="1997612"/>
            <a:ext cx="717785" cy="562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3CAF9609-F025-42D9-9488-4B88AE570E62}"/>
              </a:ext>
            </a:extLst>
          </p:cNvPr>
          <p:cNvSpPr txBox="1"/>
          <p:nvPr/>
        </p:nvSpPr>
        <p:spPr>
          <a:xfrm rot="5400000">
            <a:off x="5185949" y="4811476"/>
            <a:ext cx="876558"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646D5130-7EA3-4809-A501-78608C60FBCF}"/>
                  </a:ext>
                </a:extLst>
              </p:cNvPr>
              <p:cNvSpPr txBox="1"/>
              <p:nvPr/>
            </p:nvSpPr>
            <p:spPr>
              <a:xfrm>
                <a:off x="4265357" y="3869198"/>
                <a:ext cx="520505" cy="46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36" name="文字方塊 35">
                <a:extLst>
                  <a:ext uri="{FF2B5EF4-FFF2-40B4-BE49-F238E27FC236}">
                    <a16:creationId xmlns:a16="http://schemas.microsoft.com/office/drawing/2014/main" id="{646D5130-7EA3-4809-A501-78608C60FBCF}"/>
                  </a:ext>
                </a:extLst>
              </p:cNvPr>
              <p:cNvSpPr txBox="1">
                <a:spLocks noRot="1" noChangeAspect="1" noMove="1" noResize="1" noEditPoints="1" noAdjustHandles="1" noChangeArrowheads="1" noChangeShapeType="1" noTextEdit="1"/>
              </p:cNvSpPr>
              <p:nvPr/>
            </p:nvSpPr>
            <p:spPr>
              <a:xfrm>
                <a:off x="4265357" y="3869198"/>
                <a:ext cx="520505" cy="465192"/>
              </a:xfrm>
              <a:prstGeom prst="rect">
                <a:avLst/>
              </a:prstGeom>
              <a:blipFill>
                <a:blip r:embed="rId16"/>
                <a:stretch>
                  <a:fillRect b="-2632"/>
                </a:stretch>
              </a:blipFill>
            </p:spPr>
            <p:txBody>
              <a:bodyPr/>
              <a:lstStyle/>
              <a:p>
                <a:r>
                  <a:rPr lang="zh-TW" altLang="en-US">
                    <a:noFill/>
                  </a:rPr>
                  <a:t> </a:t>
                </a:r>
              </a:p>
            </p:txBody>
          </p:sp>
        </mc:Fallback>
      </mc:AlternateContent>
      <p:grpSp>
        <p:nvGrpSpPr>
          <p:cNvPr id="43" name="群組 42">
            <a:extLst>
              <a:ext uri="{FF2B5EF4-FFF2-40B4-BE49-F238E27FC236}">
                <a16:creationId xmlns:a16="http://schemas.microsoft.com/office/drawing/2014/main" id="{AD2E2DC5-8E35-4605-9D35-1944B7B1CFB9}"/>
              </a:ext>
            </a:extLst>
          </p:cNvPr>
          <p:cNvGrpSpPr/>
          <p:nvPr/>
        </p:nvGrpSpPr>
        <p:grpSpPr>
          <a:xfrm>
            <a:off x="5097791" y="3556034"/>
            <a:ext cx="2149963" cy="1200330"/>
            <a:chOff x="6146096" y="3467568"/>
            <a:chExt cx="2149963" cy="1200330"/>
          </a:xfrm>
        </p:grpSpPr>
        <p:sp>
          <p:nvSpPr>
            <p:cNvPr id="7" name="矩形 6">
              <a:extLst>
                <a:ext uri="{FF2B5EF4-FFF2-40B4-BE49-F238E27FC236}">
                  <a16:creationId xmlns:a16="http://schemas.microsoft.com/office/drawing/2014/main" id="{BB0303BB-713D-4A3F-8866-8339A2D98CF3}"/>
                </a:ext>
              </a:extLst>
            </p:cNvPr>
            <p:cNvSpPr/>
            <p:nvPr/>
          </p:nvSpPr>
          <p:spPr>
            <a:xfrm>
              <a:off x="6146096" y="3467568"/>
              <a:ext cx="782172" cy="11857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NN</a:t>
              </a:r>
              <a:endParaRPr lang="zh-TW" altLang="en-US" sz="2400" dirty="0"/>
            </a:p>
          </p:txBody>
        </p:sp>
        <p:cxnSp>
          <p:nvCxnSpPr>
            <p:cNvPr id="37" name="Shape 229">
              <a:extLst>
                <a:ext uri="{FF2B5EF4-FFF2-40B4-BE49-F238E27FC236}">
                  <a16:creationId xmlns:a16="http://schemas.microsoft.com/office/drawing/2014/main" id="{CD6F29E4-A2A0-4B74-84A5-110B6117FB77}"/>
                </a:ext>
              </a:extLst>
            </p:cNvPr>
            <p:cNvCxnSpPr/>
            <p:nvPr/>
          </p:nvCxnSpPr>
          <p:spPr>
            <a:xfrm>
              <a:off x="6978970" y="3683430"/>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38" name="Shape 229">
              <a:extLst>
                <a:ext uri="{FF2B5EF4-FFF2-40B4-BE49-F238E27FC236}">
                  <a16:creationId xmlns:a16="http://schemas.microsoft.com/office/drawing/2014/main" id="{E7A7ABF5-C960-499D-8E92-6694CDB5CCD5}"/>
                </a:ext>
              </a:extLst>
            </p:cNvPr>
            <p:cNvCxnSpPr/>
            <p:nvPr/>
          </p:nvCxnSpPr>
          <p:spPr>
            <a:xfrm>
              <a:off x="6978970" y="4082678"/>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39" name="Shape 229">
              <a:extLst>
                <a:ext uri="{FF2B5EF4-FFF2-40B4-BE49-F238E27FC236}">
                  <a16:creationId xmlns:a16="http://schemas.microsoft.com/office/drawing/2014/main" id="{52D34653-1CDD-4902-90D4-631725475A1E}"/>
                </a:ext>
              </a:extLst>
            </p:cNvPr>
            <p:cNvCxnSpPr/>
            <p:nvPr/>
          </p:nvCxnSpPr>
          <p:spPr>
            <a:xfrm>
              <a:off x="6978970" y="4477064"/>
              <a:ext cx="383836" cy="0"/>
            </a:xfrm>
            <a:prstGeom prst="straightConnector1">
              <a:avLst/>
            </a:prstGeom>
            <a:noFill/>
            <a:ln w="25400" cap="flat" cmpd="sng">
              <a:solidFill>
                <a:schemeClr val="dk1"/>
              </a:solidFill>
              <a:prstDash val="solid"/>
              <a:round/>
              <a:headEnd type="none" w="med" len="med"/>
              <a:tailEnd type="triangle" w="lg" len="lg"/>
            </a:ln>
          </p:spPr>
        </p:cxnSp>
        <p:sp>
          <p:nvSpPr>
            <p:cNvPr id="40" name="文字方塊 39">
              <a:extLst>
                <a:ext uri="{FF2B5EF4-FFF2-40B4-BE49-F238E27FC236}">
                  <a16:creationId xmlns:a16="http://schemas.microsoft.com/office/drawing/2014/main" id="{F1A49480-933F-4FDA-8059-31AF841F934D}"/>
                </a:ext>
              </a:extLst>
            </p:cNvPr>
            <p:cNvSpPr txBox="1"/>
            <p:nvPr/>
          </p:nvSpPr>
          <p:spPr>
            <a:xfrm>
              <a:off x="7400472" y="4267788"/>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fire</a:t>
              </a:r>
            </a:p>
          </p:txBody>
        </p:sp>
        <p:sp>
          <p:nvSpPr>
            <p:cNvPr id="41" name="文字方塊 40">
              <a:extLst>
                <a:ext uri="{FF2B5EF4-FFF2-40B4-BE49-F238E27FC236}">
                  <a16:creationId xmlns:a16="http://schemas.microsoft.com/office/drawing/2014/main" id="{C4769711-6E94-42E0-BADD-55CCE54C3ABC}"/>
                </a:ext>
              </a:extLst>
            </p:cNvPr>
            <p:cNvSpPr txBox="1"/>
            <p:nvPr/>
          </p:nvSpPr>
          <p:spPr>
            <a:xfrm>
              <a:off x="7400472" y="3867678"/>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right</a:t>
              </a:r>
            </a:p>
          </p:txBody>
        </p:sp>
        <p:sp>
          <p:nvSpPr>
            <p:cNvPr id="42" name="文字方塊 41">
              <a:extLst>
                <a:ext uri="{FF2B5EF4-FFF2-40B4-BE49-F238E27FC236}">
                  <a16:creationId xmlns:a16="http://schemas.microsoft.com/office/drawing/2014/main" id="{35493363-20B9-4464-93EF-8886C223A360}"/>
                </a:ext>
              </a:extLst>
            </p:cNvPr>
            <p:cNvSpPr txBox="1"/>
            <p:nvPr/>
          </p:nvSpPr>
          <p:spPr>
            <a:xfrm>
              <a:off x="7404421" y="3467568"/>
              <a:ext cx="89163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left</a:t>
              </a:r>
            </a:p>
          </p:txBody>
        </p:sp>
      </p:grpSp>
      <p:cxnSp>
        <p:nvCxnSpPr>
          <p:cNvPr id="44" name="Shape 229">
            <a:extLst>
              <a:ext uri="{FF2B5EF4-FFF2-40B4-BE49-F238E27FC236}">
                <a16:creationId xmlns:a16="http://schemas.microsoft.com/office/drawing/2014/main" id="{7DD9A438-1134-43B8-A4CC-983DB5619E1A}"/>
              </a:ext>
            </a:extLst>
          </p:cNvPr>
          <p:cNvCxnSpPr/>
          <p:nvPr/>
        </p:nvCxnSpPr>
        <p:spPr>
          <a:xfrm>
            <a:off x="4713955" y="4156199"/>
            <a:ext cx="383836" cy="0"/>
          </a:xfrm>
          <a:prstGeom prst="straightConnector1">
            <a:avLst/>
          </a:prstGeom>
          <a:noFill/>
          <a:ln w="25400" cap="flat" cmpd="sng">
            <a:solidFill>
              <a:schemeClr val="dk1"/>
            </a:solidFill>
            <a:prstDash val="solid"/>
            <a:round/>
            <a:headEnd type="none" w="med" len="med"/>
            <a:tailEnd type="triangle" w="lg" len="lg"/>
          </a:ln>
        </p:spPr>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0BF6F9E7-F1AA-4EA9-A97F-3B150EB4FA7A}"/>
                  </a:ext>
                </a:extLst>
              </p:cNvPr>
              <p:cNvSpPr txBox="1"/>
              <p:nvPr/>
            </p:nvSpPr>
            <p:spPr>
              <a:xfrm>
                <a:off x="7392404" y="3015981"/>
                <a:ext cx="1493421" cy="46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𝑙𝑒𝑓𝑡</m:t>
                      </m:r>
                    </m:oMath>
                  </m:oMathPara>
                </a14:m>
                <a:endParaRPr lang="zh-TW" altLang="en-US" sz="2400" dirty="0"/>
              </a:p>
            </p:txBody>
          </p:sp>
        </mc:Choice>
        <mc:Fallback xmlns="">
          <p:sp>
            <p:nvSpPr>
              <p:cNvPr id="45" name="文字方塊 44">
                <a:extLst>
                  <a:ext uri="{FF2B5EF4-FFF2-40B4-BE49-F238E27FC236}">
                    <a16:creationId xmlns:a16="http://schemas.microsoft.com/office/drawing/2014/main" id="{0BF6F9E7-F1AA-4EA9-A97F-3B150EB4FA7A}"/>
                  </a:ext>
                </a:extLst>
              </p:cNvPr>
              <p:cNvSpPr txBox="1">
                <a:spLocks noRot="1" noChangeAspect="1" noMove="1" noResize="1" noEditPoints="1" noAdjustHandles="1" noChangeArrowheads="1" noChangeShapeType="1" noTextEdit="1"/>
              </p:cNvSpPr>
              <p:nvPr/>
            </p:nvSpPr>
            <p:spPr>
              <a:xfrm>
                <a:off x="7392404" y="3015981"/>
                <a:ext cx="1493421" cy="465192"/>
              </a:xfrm>
              <a:prstGeom prst="rect">
                <a:avLst/>
              </a:prstGeom>
              <a:blipFill>
                <a:blip r:embed="rId17"/>
                <a:stretch>
                  <a:fillRect r="-816" b="-18421"/>
                </a:stretch>
              </a:blipFill>
            </p:spPr>
            <p:txBody>
              <a:bodyPr/>
              <a:lstStyle/>
              <a:p>
                <a:r>
                  <a:rPr lang="zh-TW" altLang="en-US">
                    <a:noFill/>
                  </a:rPr>
                  <a:t> </a:t>
                </a:r>
              </a:p>
            </p:txBody>
          </p:sp>
        </mc:Fallback>
      </mc:AlternateContent>
      <p:sp>
        <p:nvSpPr>
          <p:cNvPr id="46" name="箭號: 左-右雙向 45">
            <a:extLst>
              <a:ext uri="{FF2B5EF4-FFF2-40B4-BE49-F238E27FC236}">
                <a16:creationId xmlns:a16="http://schemas.microsoft.com/office/drawing/2014/main" id="{C3093E0F-E425-4294-AFBE-7DC7936A81AE}"/>
              </a:ext>
            </a:extLst>
          </p:cNvPr>
          <p:cNvSpPr/>
          <p:nvPr/>
        </p:nvSpPr>
        <p:spPr>
          <a:xfrm>
            <a:off x="7363770" y="3972068"/>
            <a:ext cx="539068" cy="36232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D938FC13-F25E-4419-B33F-40EA2C2C2D4C}"/>
              </a:ext>
            </a:extLst>
          </p:cNvPr>
          <p:cNvSpPr txBox="1"/>
          <p:nvPr/>
        </p:nvSpPr>
        <p:spPr>
          <a:xfrm>
            <a:off x="8030782" y="3531800"/>
            <a:ext cx="473905" cy="461665"/>
          </a:xfrm>
          <a:prstGeom prst="rect">
            <a:avLst/>
          </a:prstGeom>
          <a:noFill/>
        </p:spPr>
        <p:txBody>
          <a:bodyPr wrap="square" rtlCol="0">
            <a:spAutoFit/>
          </a:bodyPr>
          <a:lstStyle/>
          <a:p>
            <a:r>
              <a:rPr lang="en-US" altLang="zh-TW" sz="2400" dirty="0"/>
              <a:t>1</a:t>
            </a:r>
            <a:endParaRPr lang="zh-TW" altLang="en-US" sz="2400" dirty="0"/>
          </a:p>
        </p:txBody>
      </p:sp>
      <p:sp>
        <p:nvSpPr>
          <p:cNvPr id="48" name="文字方塊 47">
            <a:extLst>
              <a:ext uri="{FF2B5EF4-FFF2-40B4-BE49-F238E27FC236}">
                <a16:creationId xmlns:a16="http://schemas.microsoft.com/office/drawing/2014/main" id="{832526F1-62E9-4444-9777-74CA25C036DC}"/>
              </a:ext>
            </a:extLst>
          </p:cNvPr>
          <p:cNvSpPr txBox="1"/>
          <p:nvPr/>
        </p:nvSpPr>
        <p:spPr>
          <a:xfrm>
            <a:off x="8030782" y="3911813"/>
            <a:ext cx="473905" cy="461665"/>
          </a:xfrm>
          <a:prstGeom prst="rect">
            <a:avLst/>
          </a:prstGeom>
          <a:noFill/>
        </p:spPr>
        <p:txBody>
          <a:bodyPr wrap="square" rtlCol="0">
            <a:spAutoFit/>
          </a:bodyPr>
          <a:lstStyle/>
          <a:p>
            <a:r>
              <a:rPr lang="en-US" altLang="zh-TW" sz="2400" dirty="0"/>
              <a:t>0</a:t>
            </a:r>
            <a:endParaRPr lang="zh-TW" altLang="en-US" sz="2400" dirty="0"/>
          </a:p>
        </p:txBody>
      </p:sp>
      <p:sp>
        <p:nvSpPr>
          <p:cNvPr id="49" name="文字方塊 48">
            <a:extLst>
              <a:ext uri="{FF2B5EF4-FFF2-40B4-BE49-F238E27FC236}">
                <a16:creationId xmlns:a16="http://schemas.microsoft.com/office/drawing/2014/main" id="{41E2A5A2-71B6-4D80-8A06-59E405ECF4A9}"/>
              </a:ext>
            </a:extLst>
          </p:cNvPr>
          <p:cNvSpPr txBox="1"/>
          <p:nvPr/>
        </p:nvSpPr>
        <p:spPr>
          <a:xfrm>
            <a:off x="8030782" y="4334390"/>
            <a:ext cx="473905" cy="461665"/>
          </a:xfrm>
          <a:prstGeom prst="rect">
            <a:avLst/>
          </a:prstGeom>
          <a:noFill/>
        </p:spPr>
        <p:txBody>
          <a:bodyPr wrap="square" rtlCol="0">
            <a:spAutoFit/>
          </a:bodyPr>
          <a:lstStyle/>
          <a:p>
            <a:r>
              <a:rPr lang="en-US" altLang="zh-TW" sz="2400" dirty="0"/>
              <a:t>0</a:t>
            </a:r>
            <a:endParaRPr lang="zh-TW" altLang="en-US" sz="2400" dirty="0"/>
          </a:p>
        </p:txBody>
      </p:sp>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AEFE797B-2277-4C58-B354-5F330B700812}"/>
                  </a:ext>
                </a:extLst>
              </p:cNvPr>
              <p:cNvSpPr txBox="1"/>
              <p:nvPr/>
            </p:nvSpPr>
            <p:spPr>
              <a:xfrm>
                <a:off x="4289162" y="5717590"/>
                <a:ext cx="520505" cy="465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50" name="文字方塊 49">
                <a:extLst>
                  <a:ext uri="{FF2B5EF4-FFF2-40B4-BE49-F238E27FC236}">
                    <a16:creationId xmlns:a16="http://schemas.microsoft.com/office/drawing/2014/main" id="{AEFE797B-2277-4C58-B354-5F330B700812}"/>
                  </a:ext>
                </a:extLst>
              </p:cNvPr>
              <p:cNvSpPr txBox="1">
                <a:spLocks noRot="1" noChangeAspect="1" noMove="1" noResize="1" noEditPoints="1" noAdjustHandles="1" noChangeArrowheads="1" noChangeShapeType="1" noTextEdit="1"/>
              </p:cNvSpPr>
              <p:nvPr/>
            </p:nvSpPr>
            <p:spPr>
              <a:xfrm>
                <a:off x="4289162" y="5717590"/>
                <a:ext cx="520505" cy="465961"/>
              </a:xfrm>
              <a:prstGeom prst="rect">
                <a:avLst/>
              </a:prstGeom>
              <a:blipFill>
                <a:blip r:embed="rId18"/>
                <a:stretch>
                  <a:fillRect b="-2632"/>
                </a:stretch>
              </a:blipFill>
            </p:spPr>
            <p:txBody>
              <a:bodyPr/>
              <a:lstStyle/>
              <a:p>
                <a:r>
                  <a:rPr lang="zh-TW" altLang="en-US">
                    <a:noFill/>
                  </a:rPr>
                  <a:t> </a:t>
                </a:r>
              </a:p>
            </p:txBody>
          </p:sp>
        </mc:Fallback>
      </mc:AlternateContent>
      <p:grpSp>
        <p:nvGrpSpPr>
          <p:cNvPr id="51" name="群組 50">
            <a:extLst>
              <a:ext uri="{FF2B5EF4-FFF2-40B4-BE49-F238E27FC236}">
                <a16:creationId xmlns:a16="http://schemas.microsoft.com/office/drawing/2014/main" id="{C597E424-1996-49EB-8971-87848C89E91F}"/>
              </a:ext>
            </a:extLst>
          </p:cNvPr>
          <p:cNvGrpSpPr/>
          <p:nvPr/>
        </p:nvGrpSpPr>
        <p:grpSpPr>
          <a:xfrm>
            <a:off x="5121596" y="5404426"/>
            <a:ext cx="2149963" cy="1200330"/>
            <a:chOff x="6146096" y="3467568"/>
            <a:chExt cx="2149963" cy="1200330"/>
          </a:xfrm>
        </p:grpSpPr>
        <p:sp>
          <p:nvSpPr>
            <p:cNvPr id="52" name="矩形 51">
              <a:extLst>
                <a:ext uri="{FF2B5EF4-FFF2-40B4-BE49-F238E27FC236}">
                  <a16:creationId xmlns:a16="http://schemas.microsoft.com/office/drawing/2014/main" id="{FE91EC8B-D971-4D9A-8679-619F20B1E2F7}"/>
                </a:ext>
              </a:extLst>
            </p:cNvPr>
            <p:cNvSpPr/>
            <p:nvPr/>
          </p:nvSpPr>
          <p:spPr>
            <a:xfrm>
              <a:off x="6146096" y="3467568"/>
              <a:ext cx="782172" cy="11857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NN</a:t>
              </a:r>
              <a:endParaRPr lang="zh-TW" altLang="en-US" sz="2400" dirty="0"/>
            </a:p>
          </p:txBody>
        </p:sp>
        <p:cxnSp>
          <p:nvCxnSpPr>
            <p:cNvPr id="53" name="Shape 229">
              <a:extLst>
                <a:ext uri="{FF2B5EF4-FFF2-40B4-BE49-F238E27FC236}">
                  <a16:creationId xmlns:a16="http://schemas.microsoft.com/office/drawing/2014/main" id="{7F4EFC0C-4014-4FDD-8AB4-EC1EF878FC21}"/>
                </a:ext>
              </a:extLst>
            </p:cNvPr>
            <p:cNvCxnSpPr/>
            <p:nvPr/>
          </p:nvCxnSpPr>
          <p:spPr>
            <a:xfrm>
              <a:off x="6978970" y="3683430"/>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54" name="Shape 229">
              <a:extLst>
                <a:ext uri="{FF2B5EF4-FFF2-40B4-BE49-F238E27FC236}">
                  <a16:creationId xmlns:a16="http://schemas.microsoft.com/office/drawing/2014/main" id="{16808D36-DD2A-4090-91C2-54B21062A0E7}"/>
                </a:ext>
              </a:extLst>
            </p:cNvPr>
            <p:cNvCxnSpPr/>
            <p:nvPr/>
          </p:nvCxnSpPr>
          <p:spPr>
            <a:xfrm>
              <a:off x="6978970" y="4082678"/>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55" name="Shape 229">
              <a:extLst>
                <a:ext uri="{FF2B5EF4-FFF2-40B4-BE49-F238E27FC236}">
                  <a16:creationId xmlns:a16="http://schemas.microsoft.com/office/drawing/2014/main" id="{1F6D9589-1C92-4A46-BA2C-AFE3681821E1}"/>
                </a:ext>
              </a:extLst>
            </p:cNvPr>
            <p:cNvCxnSpPr/>
            <p:nvPr/>
          </p:nvCxnSpPr>
          <p:spPr>
            <a:xfrm>
              <a:off x="6978970" y="4477064"/>
              <a:ext cx="383836" cy="0"/>
            </a:xfrm>
            <a:prstGeom prst="straightConnector1">
              <a:avLst/>
            </a:prstGeom>
            <a:noFill/>
            <a:ln w="25400" cap="flat" cmpd="sng">
              <a:solidFill>
                <a:schemeClr val="dk1"/>
              </a:solidFill>
              <a:prstDash val="solid"/>
              <a:round/>
              <a:headEnd type="none" w="med" len="med"/>
              <a:tailEnd type="triangle" w="lg" len="lg"/>
            </a:ln>
          </p:spPr>
        </p:cxnSp>
        <p:sp>
          <p:nvSpPr>
            <p:cNvPr id="56" name="文字方塊 55">
              <a:extLst>
                <a:ext uri="{FF2B5EF4-FFF2-40B4-BE49-F238E27FC236}">
                  <a16:creationId xmlns:a16="http://schemas.microsoft.com/office/drawing/2014/main" id="{96B7C2FF-A5E1-424A-9CEC-3807BDFA6E2D}"/>
                </a:ext>
              </a:extLst>
            </p:cNvPr>
            <p:cNvSpPr txBox="1"/>
            <p:nvPr/>
          </p:nvSpPr>
          <p:spPr>
            <a:xfrm>
              <a:off x="7400472" y="4267788"/>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fire</a:t>
              </a:r>
            </a:p>
          </p:txBody>
        </p:sp>
        <p:sp>
          <p:nvSpPr>
            <p:cNvPr id="57" name="文字方塊 56">
              <a:extLst>
                <a:ext uri="{FF2B5EF4-FFF2-40B4-BE49-F238E27FC236}">
                  <a16:creationId xmlns:a16="http://schemas.microsoft.com/office/drawing/2014/main" id="{DBE28C22-AD74-43BF-936B-6608C6EE5A9B}"/>
                </a:ext>
              </a:extLst>
            </p:cNvPr>
            <p:cNvSpPr txBox="1"/>
            <p:nvPr/>
          </p:nvSpPr>
          <p:spPr>
            <a:xfrm>
              <a:off x="7400472" y="3867678"/>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right</a:t>
              </a:r>
            </a:p>
          </p:txBody>
        </p:sp>
        <p:sp>
          <p:nvSpPr>
            <p:cNvPr id="58" name="文字方塊 57">
              <a:extLst>
                <a:ext uri="{FF2B5EF4-FFF2-40B4-BE49-F238E27FC236}">
                  <a16:creationId xmlns:a16="http://schemas.microsoft.com/office/drawing/2014/main" id="{57FB4FC5-5F14-47B1-AC38-22507402320D}"/>
                </a:ext>
              </a:extLst>
            </p:cNvPr>
            <p:cNvSpPr txBox="1"/>
            <p:nvPr/>
          </p:nvSpPr>
          <p:spPr>
            <a:xfrm>
              <a:off x="7404421" y="3467568"/>
              <a:ext cx="89163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left</a:t>
              </a:r>
            </a:p>
          </p:txBody>
        </p:sp>
      </p:grpSp>
      <p:cxnSp>
        <p:nvCxnSpPr>
          <p:cNvPr id="59" name="Shape 229">
            <a:extLst>
              <a:ext uri="{FF2B5EF4-FFF2-40B4-BE49-F238E27FC236}">
                <a16:creationId xmlns:a16="http://schemas.microsoft.com/office/drawing/2014/main" id="{EA2050A9-2898-4EA9-9089-10D2925D3BFB}"/>
              </a:ext>
            </a:extLst>
          </p:cNvPr>
          <p:cNvCxnSpPr/>
          <p:nvPr/>
        </p:nvCxnSpPr>
        <p:spPr>
          <a:xfrm>
            <a:off x="4737760" y="6004591"/>
            <a:ext cx="383836" cy="0"/>
          </a:xfrm>
          <a:prstGeom prst="straightConnector1">
            <a:avLst/>
          </a:prstGeom>
          <a:noFill/>
          <a:ln w="25400" cap="flat" cmpd="sng">
            <a:solidFill>
              <a:schemeClr val="dk1"/>
            </a:solidFill>
            <a:prstDash val="solid"/>
            <a:round/>
            <a:headEnd type="none" w="med" len="med"/>
            <a:tailEnd type="triangle" w="lg" len="lg"/>
          </a:ln>
        </p:spPr>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2BC89528-897A-43B8-BF2A-FBA5E8A4EC0A}"/>
                  </a:ext>
                </a:extLst>
              </p:cNvPr>
              <p:cNvSpPr txBox="1"/>
              <p:nvPr/>
            </p:nvSpPr>
            <p:spPr>
              <a:xfrm>
                <a:off x="7416209" y="4864373"/>
                <a:ext cx="1493421" cy="465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up>
                          <m:r>
                            <a:rPr lang="en-US" altLang="zh-TW" sz="2400" b="0" i="1" smtClean="0">
                              <a:latin typeface="Cambria Math" panose="02040503050406030204" pitchFamily="18" charset="0"/>
                            </a:rPr>
                            <m:t>2</m:t>
                          </m:r>
                        </m:sup>
                      </m:sSub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𝑓𝑖𝑟𝑒</m:t>
                      </m:r>
                    </m:oMath>
                  </m:oMathPara>
                </a14:m>
                <a:endParaRPr lang="zh-TW" altLang="en-US" sz="2400" dirty="0"/>
              </a:p>
            </p:txBody>
          </p:sp>
        </mc:Choice>
        <mc:Fallback xmlns="">
          <p:sp>
            <p:nvSpPr>
              <p:cNvPr id="60" name="文字方塊 59">
                <a:extLst>
                  <a:ext uri="{FF2B5EF4-FFF2-40B4-BE49-F238E27FC236}">
                    <a16:creationId xmlns:a16="http://schemas.microsoft.com/office/drawing/2014/main" id="{2BC89528-897A-43B8-BF2A-FBA5E8A4EC0A}"/>
                  </a:ext>
                </a:extLst>
              </p:cNvPr>
              <p:cNvSpPr txBox="1">
                <a:spLocks noRot="1" noChangeAspect="1" noMove="1" noResize="1" noEditPoints="1" noAdjustHandles="1" noChangeArrowheads="1" noChangeShapeType="1" noTextEdit="1"/>
              </p:cNvSpPr>
              <p:nvPr/>
            </p:nvSpPr>
            <p:spPr>
              <a:xfrm>
                <a:off x="7416209" y="4864373"/>
                <a:ext cx="1493421" cy="465961"/>
              </a:xfrm>
              <a:prstGeom prst="rect">
                <a:avLst/>
              </a:prstGeom>
              <a:blipFill>
                <a:blip r:embed="rId19"/>
                <a:stretch>
                  <a:fillRect r="-2041" b="-18421"/>
                </a:stretch>
              </a:blipFill>
            </p:spPr>
            <p:txBody>
              <a:bodyPr/>
              <a:lstStyle/>
              <a:p>
                <a:r>
                  <a:rPr lang="zh-TW" altLang="en-US">
                    <a:noFill/>
                  </a:rPr>
                  <a:t> </a:t>
                </a:r>
              </a:p>
            </p:txBody>
          </p:sp>
        </mc:Fallback>
      </mc:AlternateContent>
      <p:sp>
        <p:nvSpPr>
          <p:cNvPr id="61" name="箭號: 左-右雙向 60">
            <a:extLst>
              <a:ext uri="{FF2B5EF4-FFF2-40B4-BE49-F238E27FC236}">
                <a16:creationId xmlns:a16="http://schemas.microsoft.com/office/drawing/2014/main" id="{49514764-979F-431E-B021-95758FF3D2F6}"/>
              </a:ext>
            </a:extLst>
          </p:cNvPr>
          <p:cNvSpPr/>
          <p:nvPr/>
        </p:nvSpPr>
        <p:spPr>
          <a:xfrm>
            <a:off x="7387575" y="5820460"/>
            <a:ext cx="539068" cy="36232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7" name="群組 66">
            <a:extLst>
              <a:ext uri="{FF2B5EF4-FFF2-40B4-BE49-F238E27FC236}">
                <a16:creationId xmlns:a16="http://schemas.microsoft.com/office/drawing/2014/main" id="{730869B4-CB3E-42C8-8DCB-33F395BE79DB}"/>
              </a:ext>
            </a:extLst>
          </p:cNvPr>
          <p:cNvGrpSpPr/>
          <p:nvPr/>
        </p:nvGrpSpPr>
        <p:grpSpPr>
          <a:xfrm>
            <a:off x="8015380" y="5340501"/>
            <a:ext cx="530568" cy="1264255"/>
            <a:chOff x="7885382" y="5380192"/>
            <a:chExt cx="530568" cy="1264255"/>
          </a:xfrm>
        </p:grpSpPr>
        <p:sp>
          <p:nvSpPr>
            <p:cNvPr id="66" name="矩形 65">
              <a:extLst>
                <a:ext uri="{FF2B5EF4-FFF2-40B4-BE49-F238E27FC236}">
                  <a16:creationId xmlns:a16="http://schemas.microsoft.com/office/drawing/2014/main" id="{1C8CEA8D-882F-466F-BEB0-E3259835B07F}"/>
                </a:ext>
              </a:extLst>
            </p:cNvPr>
            <p:cNvSpPr/>
            <p:nvPr/>
          </p:nvSpPr>
          <p:spPr>
            <a:xfrm>
              <a:off x="7885382" y="5404426"/>
              <a:ext cx="383033" cy="12400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32293094-14FE-4F49-A868-888CA84FF5E2}"/>
                </a:ext>
              </a:extLst>
            </p:cNvPr>
            <p:cNvSpPr txBox="1"/>
            <p:nvPr/>
          </p:nvSpPr>
          <p:spPr>
            <a:xfrm>
              <a:off x="7942045" y="5380192"/>
              <a:ext cx="473905" cy="461665"/>
            </a:xfrm>
            <a:prstGeom prst="rect">
              <a:avLst/>
            </a:prstGeom>
            <a:noFill/>
          </p:spPr>
          <p:txBody>
            <a:bodyPr wrap="square" rtlCol="0">
              <a:spAutoFit/>
            </a:bodyPr>
            <a:lstStyle/>
            <a:p>
              <a:r>
                <a:rPr lang="en-US" altLang="zh-TW" sz="2400" dirty="0"/>
                <a:t>0</a:t>
              </a:r>
              <a:endParaRPr lang="zh-TW" altLang="en-US" sz="2400" dirty="0"/>
            </a:p>
          </p:txBody>
        </p:sp>
        <p:sp>
          <p:nvSpPr>
            <p:cNvPr id="63" name="文字方塊 62">
              <a:extLst>
                <a:ext uri="{FF2B5EF4-FFF2-40B4-BE49-F238E27FC236}">
                  <a16:creationId xmlns:a16="http://schemas.microsoft.com/office/drawing/2014/main" id="{9BB337C0-F39A-4D75-BEDB-EDBCB5156A3D}"/>
                </a:ext>
              </a:extLst>
            </p:cNvPr>
            <p:cNvSpPr txBox="1"/>
            <p:nvPr/>
          </p:nvSpPr>
          <p:spPr>
            <a:xfrm>
              <a:off x="7942045" y="5760205"/>
              <a:ext cx="473905" cy="461665"/>
            </a:xfrm>
            <a:prstGeom prst="rect">
              <a:avLst/>
            </a:prstGeom>
            <a:noFill/>
          </p:spPr>
          <p:txBody>
            <a:bodyPr wrap="square" rtlCol="0">
              <a:spAutoFit/>
            </a:bodyPr>
            <a:lstStyle/>
            <a:p>
              <a:r>
                <a:rPr lang="en-US" altLang="zh-TW" sz="2400" dirty="0"/>
                <a:t>0</a:t>
              </a:r>
              <a:endParaRPr lang="zh-TW" altLang="en-US" sz="2400" dirty="0"/>
            </a:p>
          </p:txBody>
        </p:sp>
        <p:sp>
          <p:nvSpPr>
            <p:cNvPr id="64" name="文字方塊 63">
              <a:extLst>
                <a:ext uri="{FF2B5EF4-FFF2-40B4-BE49-F238E27FC236}">
                  <a16:creationId xmlns:a16="http://schemas.microsoft.com/office/drawing/2014/main" id="{0DD84FE0-509B-444D-98A8-BAC63EBCC0B5}"/>
                </a:ext>
              </a:extLst>
            </p:cNvPr>
            <p:cNvSpPr txBox="1"/>
            <p:nvPr/>
          </p:nvSpPr>
          <p:spPr>
            <a:xfrm>
              <a:off x="7942045" y="6182782"/>
              <a:ext cx="473905" cy="461665"/>
            </a:xfrm>
            <a:prstGeom prst="rect">
              <a:avLst/>
            </a:prstGeom>
            <a:noFill/>
          </p:spPr>
          <p:txBody>
            <a:bodyPr wrap="square" rtlCol="0">
              <a:spAutoFit/>
            </a:bodyPr>
            <a:lstStyle/>
            <a:p>
              <a:r>
                <a:rPr lang="en-US" altLang="zh-TW" sz="2400" dirty="0"/>
                <a:t>1</a:t>
              </a:r>
              <a:endParaRPr lang="zh-TW" altLang="en-US" sz="2400" dirty="0"/>
            </a:p>
          </p:txBody>
        </p:sp>
      </p:grpSp>
    </p:spTree>
    <p:extLst>
      <p:ext uri="{BB962C8B-B14F-4D97-AF65-F5344CB8AC3E}">
        <p14:creationId xmlns:p14="http://schemas.microsoft.com/office/powerpoint/2010/main" val="10412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4" grpId="0" animBg="1"/>
      <p:bldP spid="14" grpId="0"/>
      <p:bldP spid="36" grpId="0"/>
      <p:bldP spid="45" grpId="0"/>
      <p:bldP spid="46" grpId="0" animBg="1"/>
      <p:bldP spid="47" grpId="0"/>
      <p:bldP spid="48" grpId="0"/>
      <p:bldP spid="49" grpId="0"/>
      <p:bldP spid="50" grpId="0"/>
      <p:bldP spid="60" grpId="0"/>
      <p:bldP spid="6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6B497C82-D0F7-4AEC-9244-0F2A0FEE2B5B}"/>
              </a:ext>
            </a:extLst>
          </p:cNvPr>
          <p:cNvSpPr/>
          <p:nvPr/>
        </p:nvSpPr>
        <p:spPr>
          <a:xfrm>
            <a:off x="6674408" y="4047733"/>
            <a:ext cx="211445" cy="58293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1F3027A-F6CD-42FC-99BF-21C73DE7FD2A}"/>
              </a:ext>
            </a:extLst>
          </p:cNvPr>
          <p:cNvSpPr>
            <a:spLocks noGrp="1"/>
          </p:cNvSpPr>
          <p:nvPr>
            <p:ph type="title"/>
          </p:nvPr>
        </p:nvSpPr>
        <p:spPr/>
        <p:txBody>
          <a:bodyPr/>
          <a:lstStyle/>
          <a:p>
            <a:r>
              <a:rPr lang="en-US" altLang="zh-TW" dirty="0"/>
              <a:t>Policy Gradient</a:t>
            </a:r>
            <a:endParaRPr lang="zh-TW" altLang="en-US" dirty="0"/>
          </a:p>
        </p:txBody>
      </p:sp>
      <p:grpSp>
        <p:nvGrpSpPr>
          <p:cNvPr id="27" name="群組 26">
            <a:extLst>
              <a:ext uri="{FF2B5EF4-FFF2-40B4-BE49-F238E27FC236}">
                <a16:creationId xmlns:a16="http://schemas.microsoft.com/office/drawing/2014/main" id="{C104D6B8-BD77-4148-ADD0-5507299C2291}"/>
              </a:ext>
            </a:extLst>
          </p:cNvPr>
          <p:cNvGrpSpPr/>
          <p:nvPr/>
        </p:nvGrpSpPr>
        <p:grpSpPr>
          <a:xfrm>
            <a:off x="4524840" y="470043"/>
            <a:ext cx="4401793" cy="2388836"/>
            <a:chOff x="4648069" y="2637373"/>
            <a:chExt cx="4401793" cy="2388836"/>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2CF11E6-558F-4D6A-B7FA-CC0E3DC84227}"/>
                    </a:ext>
                  </a:extLst>
                </p:cNvPr>
                <p:cNvSpPr/>
                <p:nvPr/>
              </p:nvSpPr>
              <p:spPr>
                <a:xfrm>
                  <a:off x="4652234" y="2637373"/>
                  <a:ext cx="2449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rPr>
                          <m:t>𝜃</m:t>
                        </m:r>
                        <m:r>
                          <a:rPr lang="en-US" altLang="zh-TW" sz="2800" b="0" i="1" smtClean="0">
                            <a:latin typeface="Cambria Math" panose="02040503050406030204" pitchFamily="18" charset="0"/>
                          </a:rPr>
                          <m:t>+</m:t>
                        </m:r>
                        <m:r>
                          <a:rPr lang="zh-TW" altLang="en-US" sz="2800" i="1">
                            <a:latin typeface="Cambria Math" panose="02040503050406030204" pitchFamily="18" charset="0"/>
                          </a:rPr>
                          <m:t>𝜂</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𝑅</m:t>
                                </m:r>
                              </m:e>
                            </m:acc>
                          </m:e>
                          <m:sub>
                            <m:r>
                              <a:rPr lang="zh-TW" altLang="en-US" sz="2800" i="1">
                                <a:latin typeface="Cambria Math" panose="02040503050406030204" pitchFamily="18" charset="0"/>
                              </a:rPr>
                              <m:t>𝜃</m:t>
                            </m:r>
                          </m:sub>
                        </m:sSub>
                      </m:oMath>
                    </m:oMathPara>
                  </a14:m>
                  <a:endParaRPr lang="zh-TW" altLang="en-US" sz="2800" dirty="0"/>
                </a:p>
              </p:txBody>
            </p:sp>
          </mc:Choice>
          <mc:Fallback xmlns="">
            <p:sp>
              <p:nvSpPr>
                <p:cNvPr id="21" name="矩形 20">
                  <a:extLst>
                    <a:ext uri="{FF2B5EF4-FFF2-40B4-BE49-F238E27FC236}">
                      <a16:creationId xmlns:a16="http://schemas.microsoft.com/office/drawing/2014/main" id="{D2CF11E6-558F-4D6A-B7FA-CC0E3DC84227}"/>
                    </a:ext>
                  </a:extLst>
                </p:cNvPr>
                <p:cNvSpPr>
                  <a:spLocks noRot="1" noChangeAspect="1" noMove="1" noResize="1" noEditPoints="1" noAdjustHandles="1" noChangeArrowheads="1" noChangeShapeType="1" noTextEdit="1"/>
                </p:cNvSpPr>
                <p:nvPr/>
              </p:nvSpPr>
              <p:spPr>
                <a:xfrm>
                  <a:off x="4652234" y="2637373"/>
                  <a:ext cx="2449965" cy="52322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A204629-3E4A-4756-9278-A736C3492985}"/>
                    </a:ext>
                  </a:extLst>
                </p:cNvPr>
                <p:cNvSpPr txBox="1"/>
                <p:nvPr/>
              </p:nvSpPr>
              <p:spPr>
                <a:xfrm>
                  <a:off x="4648069" y="3337281"/>
                  <a:ext cx="1109953"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r>
                              <a:rPr lang="zh-TW" altLang="en-US" sz="2400" i="1">
                                <a:latin typeface="Cambria Math" panose="02040503050406030204" pitchFamily="18" charset="0"/>
                              </a:rPr>
                              <m:t>𝜃</m:t>
                            </m:r>
                          </m:sub>
                        </m:sSub>
                        <m:r>
                          <a:rPr lang="en-US" altLang="zh-TW" sz="240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22" name="文字方塊 21">
                  <a:extLst>
                    <a:ext uri="{FF2B5EF4-FFF2-40B4-BE49-F238E27FC236}">
                      <a16:creationId xmlns:a16="http://schemas.microsoft.com/office/drawing/2014/main" id="{3A204629-3E4A-4756-9278-A736C3492985}"/>
                    </a:ext>
                  </a:extLst>
                </p:cNvPr>
                <p:cNvSpPr txBox="1">
                  <a:spLocks noRot="1" noChangeAspect="1" noMove="1" noResize="1" noEditPoints="1" noAdjustHandles="1" noChangeArrowheads="1" noChangeShapeType="1" noTextEdit="1"/>
                </p:cNvSpPr>
                <p:nvPr/>
              </p:nvSpPr>
              <p:spPr>
                <a:xfrm>
                  <a:off x="4648069" y="3337281"/>
                  <a:ext cx="1109953" cy="461665"/>
                </a:xfrm>
                <a:prstGeom prst="rect">
                  <a:avLst/>
                </a:prstGeom>
                <a:blipFill>
                  <a:blip r:embed="rId3"/>
                  <a:stretch>
                    <a:fillRect l="-1099"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02E549AE-06D9-434E-BF7A-2857653FC11F}"/>
                    </a:ext>
                  </a:extLst>
                </p:cNvPr>
                <p:cNvSpPr txBox="1"/>
                <p:nvPr/>
              </p:nvSpPr>
              <p:spPr>
                <a:xfrm>
                  <a:off x="4648069" y="3857748"/>
                  <a:ext cx="4401793" cy="11684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𝑛</m:t>
                                    </m:r>
                                  </m:sub>
                                </m:s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𝑙𝑜𝑔𝑝</m:t>
                                </m:r>
                                <m:d>
                                  <m:dPr>
                                    <m:ctrlPr>
                                      <a:rPr lang="en-US" altLang="zh-TW" sz="2400" i="1">
                                        <a:latin typeface="Cambria Math" panose="02040503050406030204" pitchFamily="18" charset="0"/>
                                      </a:rPr>
                                    </m:ctrlPr>
                                  </m:dPr>
                                  <m:e>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up>
                                        <m:r>
                                          <a:rPr lang="en-US" altLang="zh-TW" sz="2400" b="0" i="1" smtClean="0">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nary>
                      </m:oMath>
                    </m:oMathPara>
                  </a14:m>
                  <a:endParaRPr lang="zh-TW" altLang="en-US" sz="2400" dirty="0"/>
                </a:p>
              </p:txBody>
            </p:sp>
          </mc:Choice>
          <mc:Fallback xmlns="">
            <p:sp>
              <p:nvSpPr>
                <p:cNvPr id="23" name="文字方塊 22">
                  <a:extLst>
                    <a:ext uri="{FF2B5EF4-FFF2-40B4-BE49-F238E27FC236}">
                      <a16:creationId xmlns:a16="http://schemas.microsoft.com/office/drawing/2014/main" id="{02E549AE-06D9-434E-BF7A-2857653FC11F}"/>
                    </a:ext>
                  </a:extLst>
                </p:cNvPr>
                <p:cNvSpPr txBox="1">
                  <a:spLocks noRot="1" noChangeAspect="1" noMove="1" noResize="1" noEditPoints="1" noAdjustHandles="1" noChangeArrowheads="1" noChangeShapeType="1" noTextEdit="1"/>
                </p:cNvSpPr>
                <p:nvPr/>
              </p:nvSpPr>
              <p:spPr>
                <a:xfrm>
                  <a:off x="4648069" y="3857748"/>
                  <a:ext cx="4401793" cy="1168461"/>
                </a:xfrm>
                <a:prstGeom prst="rect">
                  <a:avLst/>
                </a:prstGeom>
                <a:blipFill>
                  <a:blip r:embed="rId4"/>
                  <a:stretch>
                    <a:fillRect/>
                  </a:stretch>
                </a:blipFill>
              </p:spPr>
              <p:txBody>
                <a:bodyPr/>
                <a:lstStyle/>
                <a:p>
                  <a:r>
                    <a:rPr lang="zh-TW" altLang="en-US">
                      <a:noFill/>
                    </a:rPr>
                    <a:t> </a:t>
                  </a:r>
                </a:p>
              </p:txBody>
            </p:sp>
          </mc:Fallback>
        </mc:AlternateContent>
      </p:grpSp>
      <p:grpSp>
        <p:nvGrpSpPr>
          <p:cNvPr id="3" name="群組 2">
            <a:extLst>
              <a:ext uri="{FF2B5EF4-FFF2-40B4-BE49-F238E27FC236}">
                <a16:creationId xmlns:a16="http://schemas.microsoft.com/office/drawing/2014/main" id="{31F835E4-BD18-4028-A8C4-E51291BB4CA3}"/>
              </a:ext>
            </a:extLst>
          </p:cNvPr>
          <p:cNvGrpSpPr/>
          <p:nvPr/>
        </p:nvGrpSpPr>
        <p:grpSpPr>
          <a:xfrm>
            <a:off x="469267" y="2132263"/>
            <a:ext cx="3580096" cy="4072485"/>
            <a:chOff x="609944" y="2005654"/>
            <a:chExt cx="3580096" cy="4072485"/>
          </a:xfrm>
        </p:grpSpPr>
        <p:grpSp>
          <p:nvGrpSpPr>
            <p:cNvPr id="25" name="群組 24">
              <a:extLst>
                <a:ext uri="{FF2B5EF4-FFF2-40B4-BE49-F238E27FC236}">
                  <a16:creationId xmlns:a16="http://schemas.microsoft.com/office/drawing/2014/main" id="{6B33597B-54FE-4FB3-A78D-418B7F060764}"/>
                </a:ext>
              </a:extLst>
            </p:cNvPr>
            <p:cNvGrpSpPr/>
            <p:nvPr/>
          </p:nvGrpSpPr>
          <p:grpSpPr>
            <a:xfrm>
              <a:off x="797463" y="2637373"/>
              <a:ext cx="3281042" cy="3440766"/>
              <a:chOff x="1290958" y="2446509"/>
              <a:chExt cx="3281042" cy="3440766"/>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676734C-BB6A-44CA-9D76-FDDA0B99825C}"/>
                      </a:ext>
                    </a:extLst>
                  </p:cNvPr>
                  <p:cNvSpPr/>
                  <p:nvPr/>
                </p:nvSpPr>
                <p:spPr>
                  <a:xfrm>
                    <a:off x="1290958" y="2446509"/>
                    <a:ext cx="705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𝜏</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oMath>
                      </m:oMathPara>
                    </a14:m>
                    <a:endParaRPr lang="zh-TW" altLang="en-US" sz="2800" dirty="0"/>
                  </a:p>
                </p:txBody>
              </p:sp>
            </mc:Choice>
            <mc:Fallback xmlns="">
              <p:sp>
                <p:nvSpPr>
                  <p:cNvPr id="5" name="矩形 4">
                    <a:extLst>
                      <a:ext uri="{FF2B5EF4-FFF2-40B4-BE49-F238E27FC236}">
                        <a16:creationId xmlns:a16="http://schemas.microsoft.com/office/drawing/2014/main" id="{0676734C-BB6A-44CA-9D76-FDDA0B99825C}"/>
                      </a:ext>
                    </a:extLst>
                  </p:cNvPr>
                  <p:cNvSpPr>
                    <a:spLocks noRot="1" noChangeAspect="1" noMove="1" noResize="1" noEditPoints="1" noAdjustHandles="1" noChangeArrowheads="1" noChangeShapeType="1" noTextEdit="1"/>
                  </p:cNvSpPr>
                  <p:nvPr/>
                </p:nvSpPr>
                <p:spPr>
                  <a:xfrm>
                    <a:off x="1290958" y="2446509"/>
                    <a:ext cx="705514"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DB3EB9ED-7688-408A-80EC-94CC5160450F}"/>
                      </a:ext>
                    </a:extLst>
                  </p:cNvPr>
                  <p:cNvSpPr txBox="1"/>
                  <p:nvPr/>
                </p:nvSpPr>
                <p:spPr>
                  <a:xfrm>
                    <a:off x="1979149" y="2504537"/>
                    <a:ext cx="1229077" cy="46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m:t>
                                  </m:r>
                                </m:sup>
                              </m:sSubSup>
                            </m:e>
                          </m:d>
                        </m:oMath>
                      </m:oMathPara>
                    </a14:m>
                    <a:endParaRPr lang="zh-TW" altLang="en-US" sz="2400" dirty="0"/>
                  </a:p>
                </p:txBody>
              </p:sp>
            </mc:Choice>
            <mc:Fallback xmlns="">
              <p:sp>
                <p:nvSpPr>
                  <p:cNvPr id="8" name="文字方塊 7">
                    <a:extLst>
                      <a:ext uri="{FF2B5EF4-FFF2-40B4-BE49-F238E27FC236}">
                        <a16:creationId xmlns:a16="http://schemas.microsoft.com/office/drawing/2014/main" id="{DB3EB9ED-7688-408A-80EC-94CC5160450F}"/>
                      </a:ext>
                    </a:extLst>
                  </p:cNvPr>
                  <p:cNvSpPr txBox="1">
                    <a:spLocks noRot="1" noChangeAspect="1" noMove="1" noResize="1" noEditPoints="1" noAdjustHandles="1" noChangeArrowheads="1" noChangeShapeType="1" noTextEdit="1"/>
                  </p:cNvSpPr>
                  <p:nvPr/>
                </p:nvSpPr>
                <p:spPr>
                  <a:xfrm>
                    <a:off x="1979149" y="2504537"/>
                    <a:ext cx="1229077" cy="465192"/>
                  </a:xfrm>
                  <a:prstGeom prst="rect">
                    <a:avLst/>
                  </a:prstGeom>
                  <a:blipFill>
                    <a:blip r:embed="rId6"/>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BFBB31F7-A4D7-449E-BE63-2A1DFA382C3D}"/>
                      </a:ext>
                    </a:extLst>
                  </p:cNvPr>
                  <p:cNvSpPr txBox="1"/>
                  <p:nvPr/>
                </p:nvSpPr>
                <p:spPr>
                  <a:xfrm>
                    <a:off x="3375024" y="2508064"/>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9" name="文字方塊 8">
                    <a:extLst>
                      <a:ext uri="{FF2B5EF4-FFF2-40B4-BE49-F238E27FC236}">
                        <a16:creationId xmlns:a16="http://schemas.microsoft.com/office/drawing/2014/main" id="{BFBB31F7-A4D7-449E-BE63-2A1DFA382C3D}"/>
                      </a:ext>
                    </a:extLst>
                  </p:cNvPr>
                  <p:cNvSpPr txBox="1">
                    <a:spLocks noRot="1" noChangeAspect="1" noMove="1" noResize="1" noEditPoints="1" noAdjustHandles="1" noChangeArrowheads="1" noChangeShapeType="1" noTextEdit="1"/>
                  </p:cNvSpPr>
                  <p:nvPr/>
                </p:nvSpPr>
                <p:spPr>
                  <a:xfrm>
                    <a:off x="3375024" y="2508064"/>
                    <a:ext cx="1196976" cy="461665"/>
                  </a:xfrm>
                  <a:prstGeom prst="rect">
                    <a:avLst/>
                  </a:prstGeom>
                  <a:blipFill>
                    <a:blip r:embed="rId7"/>
                    <a:stretch>
                      <a:fillRect l="-15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D019480-20A8-49D2-9449-0D5E3D35FB07}"/>
                      </a:ext>
                    </a:extLst>
                  </p:cNvPr>
                  <p:cNvSpPr txBox="1"/>
                  <p:nvPr/>
                </p:nvSpPr>
                <p:spPr>
                  <a:xfrm>
                    <a:off x="1979148" y="2969729"/>
                    <a:ext cx="1229077" cy="4658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1</m:t>
                                  </m:r>
                                </m:sup>
                              </m:sSubSup>
                            </m:e>
                          </m:d>
                        </m:oMath>
                      </m:oMathPara>
                    </a14:m>
                    <a:endParaRPr lang="zh-TW" altLang="en-US" sz="2400" dirty="0"/>
                  </a:p>
                </p:txBody>
              </p:sp>
            </mc:Choice>
            <mc:Fallback xmlns="">
              <p:sp>
                <p:nvSpPr>
                  <p:cNvPr id="10" name="文字方塊 9">
                    <a:extLst>
                      <a:ext uri="{FF2B5EF4-FFF2-40B4-BE49-F238E27FC236}">
                        <a16:creationId xmlns:a16="http://schemas.microsoft.com/office/drawing/2014/main" id="{BD019480-20A8-49D2-9449-0D5E3D35FB07}"/>
                      </a:ext>
                    </a:extLst>
                  </p:cNvPr>
                  <p:cNvSpPr txBox="1">
                    <a:spLocks noRot="1" noChangeAspect="1" noMove="1" noResize="1" noEditPoints="1" noAdjustHandles="1" noChangeArrowheads="1" noChangeShapeType="1" noTextEdit="1"/>
                  </p:cNvSpPr>
                  <p:nvPr/>
                </p:nvSpPr>
                <p:spPr>
                  <a:xfrm>
                    <a:off x="1979148" y="2969729"/>
                    <a:ext cx="1229077" cy="465897"/>
                  </a:xfrm>
                  <a:prstGeom prst="rect">
                    <a:avLst/>
                  </a:prstGeom>
                  <a:blipFill>
                    <a:blip r:embed="rId8"/>
                    <a:stretch>
                      <a:fillRect b="-2597"/>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E6566C99-C316-49F7-8B99-A0ADCDF8A731}"/>
                  </a:ext>
                </a:extLst>
              </p:cNvPr>
              <p:cNvSpPr txBox="1"/>
              <p:nvPr/>
            </p:nvSpPr>
            <p:spPr>
              <a:xfrm rot="5400000">
                <a:off x="2227806" y="3616997"/>
                <a:ext cx="914400"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70E6DAF-E009-4FC6-8797-1BF2360F13A1}"/>
                      </a:ext>
                    </a:extLst>
                  </p:cNvPr>
                  <p:cNvSpPr txBox="1"/>
                  <p:nvPr/>
                </p:nvSpPr>
                <p:spPr>
                  <a:xfrm>
                    <a:off x="3375024" y="2969729"/>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12" name="文字方塊 11">
                    <a:extLst>
                      <a:ext uri="{FF2B5EF4-FFF2-40B4-BE49-F238E27FC236}">
                        <a16:creationId xmlns:a16="http://schemas.microsoft.com/office/drawing/2014/main" id="{270E6DAF-E009-4FC6-8797-1BF2360F13A1}"/>
                      </a:ext>
                    </a:extLst>
                  </p:cNvPr>
                  <p:cNvSpPr txBox="1">
                    <a:spLocks noRot="1" noChangeAspect="1" noMove="1" noResize="1" noEditPoints="1" noAdjustHandles="1" noChangeArrowheads="1" noChangeShapeType="1" noTextEdit="1"/>
                  </p:cNvSpPr>
                  <p:nvPr/>
                </p:nvSpPr>
                <p:spPr>
                  <a:xfrm>
                    <a:off x="3375024" y="2969729"/>
                    <a:ext cx="1196976" cy="461665"/>
                  </a:xfrm>
                  <a:prstGeom prst="rect">
                    <a:avLst/>
                  </a:prstGeom>
                  <a:blipFill>
                    <a:blip r:embed="rId9"/>
                    <a:stretch>
                      <a:fillRect l="-153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5E94A050-0C6D-443F-A80D-FBC49D6C6510}"/>
                  </a:ext>
                </a:extLst>
              </p:cNvPr>
              <p:cNvSpPr txBox="1"/>
              <p:nvPr/>
            </p:nvSpPr>
            <p:spPr>
              <a:xfrm rot="5400000">
                <a:off x="3516312" y="3616996"/>
                <a:ext cx="914400" cy="523220"/>
              </a:xfrm>
              <a:prstGeom prst="rect">
                <a:avLst/>
              </a:prstGeom>
              <a:noFill/>
            </p:spPr>
            <p:txBody>
              <a:bodyPr wrap="square" rtlCol="0">
                <a:spAutoFit/>
              </a:bodyPr>
              <a:lstStyle/>
              <a:p>
                <a:r>
                  <a:rPr lang="en-US" altLang="zh-TW" sz="2800" dirty="0"/>
                  <a:t>……</a:t>
                </a:r>
                <a:endParaRPr lang="zh-TW" altLang="en-US" sz="2800" dirty="0"/>
              </a:p>
            </p:txBody>
          </p:sp>
          <p:grpSp>
            <p:nvGrpSpPr>
              <p:cNvPr id="24" name="群組 23">
                <a:extLst>
                  <a:ext uri="{FF2B5EF4-FFF2-40B4-BE49-F238E27FC236}">
                    <a16:creationId xmlns:a16="http://schemas.microsoft.com/office/drawing/2014/main" id="{00F8B30D-C0CE-4178-B702-FA08F3CF3D72}"/>
                  </a:ext>
                </a:extLst>
              </p:cNvPr>
              <p:cNvGrpSpPr/>
              <p:nvPr/>
            </p:nvGrpSpPr>
            <p:grpSpPr>
              <a:xfrm>
                <a:off x="1295717" y="4001294"/>
                <a:ext cx="3276283" cy="1885981"/>
                <a:chOff x="1296508" y="4512709"/>
                <a:chExt cx="3276283" cy="1885981"/>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7F5DF87-AA6E-419F-97C2-3C208779CD83}"/>
                        </a:ext>
                      </a:extLst>
                    </p:cNvPr>
                    <p:cNvSpPr/>
                    <p:nvPr/>
                  </p:nvSpPr>
                  <p:spPr>
                    <a:xfrm>
                      <a:off x="1296508" y="4512709"/>
                      <a:ext cx="713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𝜏</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rPr>
                              <m:t>:</m:t>
                            </m:r>
                          </m:oMath>
                        </m:oMathPara>
                      </a14:m>
                      <a:endParaRPr lang="zh-TW" altLang="en-US" sz="2800" dirty="0"/>
                    </a:p>
                  </p:txBody>
                </p:sp>
              </mc:Choice>
              <mc:Fallback xmlns="">
                <p:sp>
                  <p:nvSpPr>
                    <p:cNvPr id="6" name="矩形 5">
                      <a:extLst>
                        <a:ext uri="{FF2B5EF4-FFF2-40B4-BE49-F238E27FC236}">
                          <a16:creationId xmlns:a16="http://schemas.microsoft.com/office/drawing/2014/main" id="{47F5DF87-AA6E-419F-97C2-3C208779CD83}"/>
                        </a:ext>
                      </a:extLst>
                    </p:cNvPr>
                    <p:cNvSpPr>
                      <a:spLocks noRot="1" noChangeAspect="1" noMove="1" noResize="1" noEditPoints="1" noAdjustHandles="1" noChangeArrowheads="1" noChangeShapeType="1" noTextEdit="1"/>
                    </p:cNvSpPr>
                    <p:nvPr/>
                  </p:nvSpPr>
                  <p:spPr>
                    <a:xfrm>
                      <a:off x="1296508" y="4512709"/>
                      <a:ext cx="713209" cy="523220"/>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9C4A643B-C3E6-481B-A68D-8CF5C2A2341E}"/>
                        </a:ext>
                      </a:extLst>
                    </p:cNvPr>
                    <p:cNvSpPr txBox="1"/>
                    <p:nvPr/>
                  </p:nvSpPr>
                  <p:spPr>
                    <a:xfrm>
                      <a:off x="1979940" y="4567420"/>
                      <a:ext cx="1229077" cy="465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2</m:t>
                                    </m:r>
                                  </m:sup>
                                </m:sSubSup>
                              </m:e>
                            </m:d>
                          </m:oMath>
                        </m:oMathPara>
                      </a14:m>
                      <a:endParaRPr lang="zh-TW" altLang="en-US" sz="2400" dirty="0"/>
                    </a:p>
                  </p:txBody>
                </p:sp>
              </mc:Choice>
              <mc:Fallback xmlns="">
                <p:sp>
                  <p:nvSpPr>
                    <p:cNvPr id="15" name="文字方塊 14">
                      <a:extLst>
                        <a:ext uri="{FF2B5EF4-FFF2-40B4-BE49-F238E27FC236}">
                          <a16:creationId xmlns:a16="http://schemas.microsoft.com/office/drawing/2014/main" id="{9C4A643B-C3E6-481B-A68D-8CF5C2A2341E}"/>
                        </a:ext>
                      </a:extLst>
                    </p:cNvPr>
                    <p:cNvSpPr txBox="1">
                      <a:spLocks noRot="1" noChangeAspect="1" noMove="1" noResize="1" noEditPoints="1" noAdjustHandles="1" noChangeArrowheads="1" noChangeShapeType="1" noTextEdit="1"/>
                    </p:cNvSpPr>
                    <p:nvPr/>
                  </p:nvSpPr>
                  <p:spPr>
                    <a:xfrm>
                      <a:off x="1979940" y="4567420"/>
                      <a:ext cx="1229077" cy="465961"/>
                    </a:xfrm>
                    <a:prstGeom prst="rect">
                      <a:avLst/>
                    </a:prstGeom>
                    <a:blipFill>
                      <a:blip r:embed="rId11"/>
                      <a:stretch>
                        <a:fillRect b="-25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7B0650D4-B737-4B52-8C8F-65622D00E63D}"/>
                        </a:ext>
                      </a:extLst>
                    </p:cNvPr>
                    <p:cNvSpPr txBox="1"/>
                    <p:nvPr/>
                  </p:nvSpPr>
                  <p:spPr>
                    <a:xfrm>
                      <a:off x="3375815" y="4570947"/>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xmlns="">
                <p:sp>
                  <p:nvSpPr>
                    <p:cNvPr id="16" name="文字方塊 15">
                      <a:extLst>
                        <a:ext uri="{FF2B5EF4-FFF2-40B4-BE49-F238E27FC236}">
                          <a16:creationId xmlns:a16="http://schemas.microsoft.com/office/drawing/2014/main" id="{7B0650D4-B737-4B52-8C8F-65622D00E63D}"/>
                        </a:ext>
                      </a:extLst>
                    </p:cNvPr>
                    <p:cNvSpPr txBox="1">
                      <a:spLocks noRot="1" noChangeAspect="1" noMove="1" noResize="1" noEditPoints="1" noAdjustHandles="1" noChangeArrowheads="1" noChangeShapeType="1" noTextEdit="1"/>
                    </p:cNvSpPr>
                    <p:nvPr/>
                  </p:nvSpPr>
                  <p:spPr>
                    <a:xfrm>
                      <a:off x="3375815" y="4570947"/>
                      <a:ext cx="1196976" cy="461665"/>
                    </a:xfrm>
                    <a:prstGeom prst="rect">
                      <a:avLst/>
                    </a:prstGeom>
                    <a:blipFill>
                      <a:blip r:embed="rId12"/>
                      <a:stretch>
                        <a:fillRect l="-15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DB9D22E-3BDA-4C32-8280-320F8779A8A0}"/>
                        </a:ext>
                      </a:extLst>
                    </p:cNvPr>
                    <p:cNvSpPr txBox="1"/>
                    <p:nvPr/>
                  </p:nvSpPr>
                  <p:spPr>
                    <a:xfrm>
                      <a:off x="1979939" y="5032612"/>
                      <a:ext cx="1229077" cy="4666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ea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2</m:t>
                                    </m:r>
                                  </m:sup>
                                </m:sSubSup>
                              </m:e>
                            </m:d>
                          </m:oMath>
                        </m:oMathPara>
                      </a14:m>
                      <a:endParaRPr lang="zh-TW" altLang="en-US" sz="2400" dirty="0"/>
                    </a:p>
                  </p:txBody>
                </p:sp>
              </mc:Choice>
              <mc:Fallback xmlns="">
                <p:sp>
                  <p:nvSpPr>
                    <p:cNvPr id="17" name="文字方塊 16">
                      <a:extLst>
                        <a:ext uri="{FF2B5EF4-FFF2-40B4-BE49-F238E27FC236}">
                          <a16:creationId xmlns:a16="http://schemas.microsoft.com/office/drawing/2014/main" id="{2DB9D22E-3BDA-4C32-8280-320F8779A8A0}"/>
                        </a:ext>
                      </a:extLst>
                    </p:cNvPr>
                    <p:cNvSpPr txBox="1">
                      <a:spLocks noRot="1" noChangeAspect="1" noMove="1" noResize="1" noEditPoints="1" noAdjustHandles="1" noChangeArrowheads="1" noChangeShapeType="1" noTextEdit="1"/>
                    </p:cNvSpPr>
                    <p:nvPr/>
                  </p:nvSpPr>
                  <p:spPr>
                    <a:xfrm>
                      <a:off x="1979939" y="5032612"/>
                      <a:ext cx="1229077" cy="466666"/>
                    </a:xfrm>
                    <a:prstGeom prst="rect">
                      <a:avLst/>
                    </a:prstGeom>
                    <a:blipFill>
                      <a:blip r:embed="rId13"/>
                      <a:stretch>
                        <a:fillRect b="-2632"/>
                      </a:stretch>
                    </a:blipFill>
                  </p:spPr>
                  <p:txBody>
                    <a:bodyPr/>
                    <a:lstStyle/>
                    <a:p>
                      <a:r>
                        <a:rPr lang="zh-TW" altLang="en-US">
                          <a:noFill/>
                        </a:rPr>
                        <a:t> </a:t>
                      </a:r>
                    </a:p>
                  </p:txBody>
                </p:sp>
              </mc:Fallback>
            </mc:AlternateContent>
            <p:sp>
              <p:nvSpPr>
                <p:cNvPr id="18" name="文字方塊 17">
                  <a:extLst>
                    <a:ext uri="{FF2B5EF4-FFF2-40B4-BE49-F238E27FC236}">
                      <a16:creationId xmlns:a16="http://schemas.microsoft.com/office/drawing/2014/main" id="{E636E693-80C6-44FE-9BB6-BC4F28868157}"/>
                    </a:ext>
                  </a:extLst>
                </p:cNvPr>
                <p:cNvSpPr txBox="1"/>
                <p:nvPr/>
              </p:nvSpPr>
              <p:spPr>
                <a:xfrm rot="5400000">
                  <a:off x="2228597" y="5679880"/>
                  <a:ext cx="914400"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0BDDE926-CC8E-46DD-B549-38CB75ED4C93}"/>
                        </a:ext>
                      </a:extLst>
                    </p:cNvPr>
                    <p:cNvSpPr txBox="1"/>
                    <p:nvPr/>
                  </p:nvSpPr>
                  <p:spPr>
                    <a:xfrm>
                      <a:off x="3375815" y="5032612"/>
                      <a:ext cx="119697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i="1" smtClean="0">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xmlns="">
                <p:sp>
                  <p:nvSpPr>
                    <p:cNvPr id="19" name="文字方塊 18">
                      <a:extLst>
                        <a:ext uri="{FF2B5EF4-FFF2-40B4-BE49-F238E27FC236}">
                          <a16:creationId xmlns:a16="http://schemas.microsoft.com/office/drawing/2014/main" id="{0BDDE926-CC8E-46DD-B549-38CB75ED4C93}"/>
                        </a:ext>
                      </a:extLst>
                    </p:cNvPr>
                    <p:cNvSpPr txBox="1">
                      <a:spLocks noRot="1" noChangeAspect="1" noMove="1" noResize="1" noEditPoints="1" noAdjustHandles="1" noChangeArrowheads="1" noChangeShapeType="1" noTextEdit="1"/>
                    </p:cNvSpPr>
                    <p:nvPr/>
                  </p:nvSpPr>
                  <p:spPr>
                    <a:xfrm>
                      <a:off x="3375815" y="5032612"/>
                      <a:ext cx="1196976" cy="461665"/>
                    </a:xfrm>
                    <a:prstGeom prst="rect">
                      <a:avLst/>
                    </a:prstGeom>
                    <a:blipFill>
                      <a:blip r:embed="rId14"/>
                      <a:stretch>
                        <a:fillRect l="-1531"/>
                      </a:stretch>
                    </a:blipFill>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05035F93-1C18-4EF4-8160-DB0E2C25FC36}"/>
                    </a:ext>
                  </a:extLst>
                </p:cNvPr>
                <p:cNvSpPr txBox="1"/>
                <p:nvPr/>
              </p:nvSpPr>
              <p:spPr>
                <a:xfrm rot="5400000">
                  <a:off x="3517103" y="5679879"/>
                  <a:ext cx="914400" cy="523220"/>
                </a:xfrm>
                <a:prstGeom prst="rect">
                  <a:avLst/>
                </a:prstGeom>
                <a:noFill/>
              </p:spPr>
              <p:txBody>
                <a:bodyPr wrap="square" rtlCol="0">
                  <a:spAutoFit/>
                </a:bodyPr>
                <a:lstStyle/>
                <a:p>
                  <a:r>
                    <a:rPr lang="en-US" altLang="zh-TW" sz="2800" dirty="0"/>
                    <a:t>……</a:t>
                  </a:r>
                  <a:endParaRPr lang="zh-TW" altLang="en-US" sz="2800" dirty="0"/>
                </a:p>
              </p:txBody>
            </p:sp>
          </p:grpSp>
        </p:gr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098573FE-36B0-43EA-B91F-EDEFDFAB370F}"/>
                    </a:ext>
                  </a:extLst>
                </p:cNvPr>
                <p:cNvSpPr txBox="1"/>
                <p:nvPr/>
              </p:nvSpPr>
              <p:spPr>
                <a:xfrm>
                  <a:off x="812600" y="2070790"/>
                  <a:ext cx="3281042" cy="461665"/>
                </a:xfrm>
                <a:prstGeom prst="rect">
                  <a:avLst/>
                </a:prstGeom>
                <a:noFill/>
              </p:spPr>
              <p:txBody>
                <a:bodyPr wrap="square" rtlCol="0">
                  <a:spAutoFit/>
                </a:bodyPr>
                <a:lstStyle/>
                <a:p>
                  <a:r>
                    <a:rPr lang="en-US" altLang="zh-TW" sz="2400" dirty="0"/>
                    <a:t>Given actor parameter </a:t>
                  </a:r>
                  <a14:m>
                    <m:oMath xmlns:m="http://schemas.openxmlformats.org/officeDocument/2006/math">
                      <m:r>
                        <a:rPr lang="zh-TW" altLang="en-US" sz="2400" i="1">
                          <a:latin typeface="Cambria Math" panose="02040503050406030204" pitchFamily="18" charset="0"/>
                        </a:rPr>
                        <m:t>𝜃</m:t>
                      </m:r>
                    </m:oMath>
                  </a14:m>
                  <a:endParaRPr lang="zh-TW" altLang="en-US" sz="2400" dirty="0"/>
                </a:p>
              </p:txBody>
            </p:sp>
          </mc:Choice>
          <mc:Fallback xmlns="">
            <p:sp>
              <p:nvSpPr>
                <p:cNvPr id="26" name="文字方塊 25">
                  <a:extLst>
                    <a:ext uri="{FF2B5EF4-FFF2-40B4-BE49-F238E27FC236}">
                      <a16:creationId xmlns:a16="http://schemas.microsoft.com/office/drawing/2014/main" id="{098573FE-36B0-43EA-B91F-EDEFDFAB370F}"/>
                    </a:ext>
                  </a:extLst>
                </p:cNvPr>
                <p:cNvSpPr txBox="1">
                  <a:spLocks noRot="1" noChangeAspect="1" noMove="1" noResize="1" noEditPoints="1" noAdjustHandles="1" noChangeArrowheads="1" noChangeShapeType="1" noTextEdit="1"/>
                </p:cNvSpPr>
                <p:nvPr/>
              </p:nvSpPr>
              <p:spPr>
                <a:xfrm>
                  <a:off x="812600" y="2070790"/>
                  <a:ext cx="3281042" cy="461665"/>
                </a:xfrm>
                <a:prstGeom prst="rect">
                  <a:avLst/>
                </a:prstGeom>
                <a:blipFill>
                  <a:blip r:embed="rId15"/>
                  <a:stretch>
                    <a:fillRect l="-2788" t="-10526" b="-28947"/>
                  </a:stretch>
                </a:blipFill>
              </p:spPr>
              <p:txBody>
                <a:bodyPr/>
                <a:lstStyle/>
                <a:p>
                  <a:r>
                    <a:rPr lang="zh-TW" altLang="en-US">
                      <a:noFill/>
                    </a:rPr>
                    <a:t> </a:t>
                  </a:r>
                </a:p>
              </p:txBody>
            </p:sp>
          </mc:Fallback>
        </mc:AlternateContent>
        <p:sp>
          <p:nvSpPr>
            <p:cNvPr id="28" name="矩形 27">
              <a:extLst>
                <a:ext uri="{FF2B5EF4-FFF2-40B4-BE49-F238E27FC236}">
                  <a16:creationId xmlns:a16="http://schemas.microsoft.com/office/drawing/2014/main" id="{C7E5E3B7-725C-471A-AC06-BDDE7F6565F7}"/>
                </a:ext>
              </a:extLst>
            </p:cNvPr>
            <p:cNvSpPr/>
            <p:nvPr/>
          </p:nvSpPr>
          <p:spPr>
            <a:xfrm>
              <a:off x="609944" y="2005654"/>
              <a:ext cx="3580096" cy="3981158"/>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9" name="矩形 28">
            <a:extLst>
              <a:ext uri="{FF2B5EF4-FFF2-40B4-BE49-F238E27FC236}">
                <a16:creationId xmlns:a16="http://schemas.microsoft.com/office/drawing/2014/main" id="{F3C6EC93-3987-4405-B059-C494FF27235A}"/>
              </a:ext>
            </a:extLst>
          </p:cNvPr>
          <p:cNvSpPr/>
          <p:nvPr/>
        </p:nvSpPr>
        <p:spPr>
          <a:xfrm>
            <a:off x="4373179" y="365126"/>
            <a:ext cx="4437298" cy="2628048"/>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3CAF9609-F025-42D9-9488-4B88AE570E62}"/>
              </a:ext>
            </a:extLst>
          </p:cNvPr>
          <p:cNvSpPr txBox="1"/>
          <p:nvPr/>
        </p:nvSpPr>
        <p:spPr>
          <a:xfrm rot="5400000">
            <a:off x="5577318" y="5303158"/>
            <a:ext cx="876558"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646D5130-7EA3-4809-A501-78608C60FBCF}"/>
                  </a:ext>
                </a:extLst>
              </p:cNvPr>
              <p:cNvSpPr txBox="1"/>
              <p:nvPr/>
            </p:nvSpPr>
            <p:spPr>
              <a:xfrm>
                <a:off x="4641628" y="4057141"/>
                <a:ext cx="520505" cy="46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36" name="文字方塊 35">
                <a:extLst>
                  <a:ext uri="{FF2B5EF4-FFF2-40B4-BE49-F238E27FC236}">
                    <a16:creationId xmlns:a16="http://schemas.microsoft.com/office/drawing/2014/main" id="{646D5130-7EA3-4809-A501-78608C60FBCF}"/>
                  </a:ext>
                </a:extLst>
              </p:cNvPr>
              <p:cNvSpPr txBox="1">
                <a:spLocks noRot="1" noChangeAspect="1" noMove="1" noResize="1" noEditPoints="1" noAdjustHandles="1" noChangeArrowheads="1" noChangeShapeType="1" noTextEdit="1"/>
              </p:cNvSpPr>
              <p:nvPr/>
            </p:nvSpPr>
            <p:spPr>
              <a:xfrm>
                <a:off x="4641628" y="4057141"/>
                <a:ext cx="520505" cy="465192"/>
              </a:xfrm>
              <a:prstGeom prst="rect">
                <a:avLst/>
              </a:prstGeom>
              <a:blipFill>
                <a:blip r:embed="rId16"/>
                <a:stretch>
                  <a:fillRect b="-2632"/>
                </a:stretch>
              </a:blipFill>
            </p:spPr>
            <p:txBody>
              <a:bodyPr/>
              <a:lstStyle/>
              <a:p>
                <a:r>
                  <a:rPr lang="zh-TW" altLang="en-US">
                    <a:noFill/>
                  </a:rPr>
                  <a:t> </a:t>
                </a:r>
              </a:p>
            </p:txBody>
          </p:sp>
        </mc:Fallback>
      </mc:AlternateContent>
      <p:grpSp>
        <p:nvGrpSpPr>
          <p:cNvPr id="43" name="群組 42">
            <a:extLst>
              <a:ext uri="{FF2B5EF4-FFF2-40B4-BE49-F238E27FC236}">
                <a16:creationId xmlns:a16="http://schemas.microsoft.com/office/drawing/2014/main" id="{AD2E2DC5-8E35-4605-9D35-1944B7B1CFB9}"/>
              </a:ext>
            </a:extLst>
          </p:cNvPr>
          <p:cNvGrpSpPr/>
          <p:nvPr/>
        </p:nvGrpSpPr>
        <p:grpSpPr>
          <a:xfrm>
            <a:off x="5502549" y="4030505"/>
            <a:ext cx="1173709" cy="600165"/>
            <a:chOff x="6174583" y="3754096"/>
            <a:chExt cx="1173709" cy="600165"/>
          </a:xfrm>
        </p:grpSpPr>
        <p:sp>
          <p:nvSpPr>
            <p:cNvPr id="7" name="矩形 6">
              <a:extLst>
                <a:ext uri="{FF2B5EF4-FFF2-40B4-BE49-F238E27FC236}">
                  <a16:creationId xmlns:a16="http://schemas.microsoft.com/office/drawing/2014/main" id="{BB0303BB-713D-4A3F-8866-8339A2D98CF3}"/>
                </a:ext>
              </a:extLst>
            </p:cNvPr>
            <p:cNvSpPr/>
            <p:nvPr/>
          </p:nvSpPr>
          <p:spPr>
            <a:xfrm>
              <a:off x="6174583" y="3754096"/>
              <a:ext cx="782172" cy="6001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NN</a:t>
              </a:r>
              <a:endParaRPr lang="zh-TW" altLang="en-US" sz="2400" dirty="0"/>
            </a:p>
          </p:txBody>
        </p:sp>
        <p:cxnSp>
          <p:nvCxnSpPr>
            <p:cNvPr id="38" name="Shape 229">
              <a:extLst>
                <a:ext uri="{FF2B5EF4-FFF2-40B4-BE49-F238E27FC236}">
                  <a16:creationId xmlns:a16="http://schemas.microsoft.com/office/drawing/2014/main" id="{E7A7ABF5-C960-499D-8E92-6694CDB5CCD5}"/>
                </a:ext>
              </a:extLst>
            </p:cNvPr>
            <p:cNvCxnSpPr/>
            <p:nvPr/>
          </p:nvCxnSpPr>
          <p:spPr>
            <a:xfrm>
              <a:off x="6964456" y="4068164"/>
              <a:ext cx="383836" cy="0"/>
            </a:xfrm>
            <a:prstGeom prst="straightConnector1">
              <a:avLst/>
            </a:prstGeom>
            <a:noFill/>
            <a:ln w="25400" cap="flat" cmpd="sng">
              <a:solidFill>
                <a:schemeClr val="dk1"/>
              </a:solidFill>
              <a:prstDash val="solid"/>
              <a:round/>
              <a:headEnd type="none" w="med" len="med"/>
              <a:tailEnd type="triangle" w="lg" len="lg"/>
            </a:ln>
          </p:spPr>
        </p:cxnSp>
      </p:grpSp>
      <p:cxnSp>
        <p:nvCxnSpPr>
          <p:cNvPr id="44" name="Shape 229">
            <a:extLst>
              <a:ext uri="{FF2B5EF4-FFF2-40B4-BE49-F238E27FC236}">
                <a16:creationId xmlns:a16="http://schemas.microsoft.com/office/drawing/2014/main" id="{7DD9A438-1134-43B8-A4CC-983DB5619E1A}"/>
              </a:ext>
            </a:extLst>
          </p:cNvPr>
          <p:cNvCxnSpPr/>
          <p:nvPr/>
        </p:nvCxnSpPr>
        <p:spPr>
          <a:xfrm>
            <a:off x="5090226" y="4344142"/>
            <a:ext cx="383836" cy="0"/>
          </a:xfrm>
          <a:prstGeom prst="straightConnector1">
            <a:avLst/>
          </a:prstGeom>
          <a:noFill/>
          <a:ln w="25400" cap="flat" cmpd="sng">
            <a:solidFill>
              <a:schemeClr val="dk1"/>
            </a:solidFill>
            <a:prstDash val="solid"/>
            <a:round/>
            <a:headEnd type="none" w="med" len="med"/>
            <a:tailEnd type="triangle" w="lg" len="lg"/>
          </a:ln>
        </p:spPr>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0BF6F9E7-F1AA-4EA9-A97F-3B150EB4FA7A}"/>
                  </a:ext>
                </a:extLst>
              </p:cNvPr>
              <p:cNvSpPr txBox="1"/>
              <p:nvPr/>
            </p:nvSpPr>
            <p:spPr>
              <a:xfrm>
                <a:off x="7433212" y="4063275"/>
                <a:ext cx="1493421" cy="46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𝑙𝑒𝑓𝑡</m:t>
                      </m:r>
                    </m:oMath>
                  </m:oMathPara>
                </a14:m>
                <a:endParaRPr lang="zh-TW" altLang="en-US" sz="2400" dirty="0"/>
              </a:p>
            </p:txBody>
          </p:sp>
        </mc:Choice>
        <mc:Fallback xmlns="">
          <p:sp>
            <p:nvSpPr>
              <p:cNvPr id="45" name="文字方塊 44">
                <a:extLst>
                  <a:ext uri="{FF2B5EF4-FFF2-40B4-BE49-F238E27FC236}">
                    <a16:creationId xmlns:a16="http://schemas.microsoft.com/office/drawing/2014/main" id="{0BF6F9E7-F1AA-4EA9-A97F-3B150EB4FA7A}"/>
                  </a:ext>
                </a:extLst>
              </p:cNvPr>
              <p:cNvSpPr txBox="1">
                <a:spLocks noRot="1" noChangeAspect="1" noMove="1" noResize="1" noEditPoints="1" noAdjustHandles="1" noChangeArrowheads="1" noChangeShapeType="1" noTextEdit="1"/>
              </p:cNvSpPr>
              <p:nvPr/>
            </p:nvSpPr>
            <p:spPr>
              <a:xfrm>
                <a:off x="7433212" y="4063275"/>
                <a:ext cx="1493421" cy="465192"/>
              </a:xfrm>
              <a:prstGeom prst="rect">
                <a:avLst/>
              </a:prstGeom>
              <a:blipFill>
                <a:blip r:embed="rId17"/>
                <a:stretch>
                  <a:fillRect r="-1224" b="-18421"/>
                </a:stretch>
              </a:blipFill>
            </p:spPr>
            <p:txBody>
              <a:bodyPr/>
              <a:lstStyle/>
              <a:p>
                <a:r>
                  <a:rPr lang="zh-TW" altLang="en-US">
                    <a:noFill/>
                  </a:rPr>
                  <a:t> </a:t>
                </a:r>
              </a:p>
            </p:txBody>
          </p:sp>
        </mc:Fallback>
      </mc:AlternateContent>
      <p:sp>
        <p:nvSpPr>
          <p:cNvPr id="46" name="箭號: 左-右雙向 45">
            <a:extLst>
              <a:ext uri="{FF2B5EF4-FFF2-40B4-BE49-F238E27FC236}">
                <a16:creationId xmlns:a16="http://schemas.microsoft.com/office/drawing/2014/main" id="{C3093E0F-E425-4294-AFBE-7DC7936A81AE}"/>
              </a:ext>
            </a:extLst>
          </p:cNvPr>
          <p:cNvSpPr/>
          <p:nvPr/>
        </p:nvSpPr>
        <p:spPr>
          <a:xfrm>
            <a:off x="6941262" y="4218775"/>
            <a:ext cx="539068" cy="2592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982277F-CADE-40CB-A447-40D561D48278}"/>
              </a:ext>
            </a:extLst>
          </p:cNvPr>
          <p:cNvSpPr/>
          <p:nvPr/>
        </p:nvSpPr>
        <p:spPr>
          <a:xfrm>
            <a:off x="3616029" y="2863284"/>
            <a:ext cx="321799" cy="3743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2</a:t>
            </a:r>
            <a:endParaRPr lang="zh-TW" altLang="en-US" sz="2800" dirty="0"/>
          </a:p>
        </p:txBody>
      </p:sp>
      <p:sp>
        <p:nvSpPr>
          <p:cNvPr id="68" name="矩形 67">
            <a:extLst>
              <a:ext uri="{FF2B5EF4-FFF2-40B4-BE49-F238E27FC236}">
                <a16:creationId xmlns:a16="http://schemas.microsoft.com/office/drawing/2014/main" id="{B80F4A25-C439-4970-90EB-CD1878814203}"/>
              </a:ext>
            </a:extLst>
          </p:cNvPr>
          <p:cNvSpPr/>
          <p:nvPr/>
        </p:nvSpPr>
        <p:spPr>
          <a:xfrm>
            <a:off x="3616029" y="3373483"/>
            <a:ext cx="321799" cy="3743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2</a:t>
            </a:r>
            <a:endParaRPr lang="zh-TW" altLang="en-US" sz="2800" dirty="0"/>
          </a:p>
        </p:txBody>
      </p:sp>
      <p:sp>
        <p:nvSpPr>
          <p:cNvPr id="69" name="矩形 68">
            <a:extLst>
              <a:ext uri="{FF2B5EF4-FFF2-40B4-BE49-F238E27FC236}">
                <a16:creationId xmlns:a16="http://schemas.microsoft.com/office/drawing/2014/main" id="{34C6DE6C-9A33-405E-A23E-2E8146FC5BFD}"/>
              </a:ext>
            </a:extLst>
          </p:cNvPr>
          <p:cNvSpPr/>
          <p:nvPr/>
        </p:nvSpPr>
        <p:spPr>
          <a:xfrm>
            <a:off x="3616029" y="4381026"/>
            <a:ext cx="321799" cy="3743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1</a:t>
            </a:r>
            <a:endParaRPr lang="zh-TW" altLang="en-US" sz="2800" dirty="0"/>
          </a:p>
        </p:txBody>
      </p:sp>
      <p:sp>
        <p:nvSpPr>
          <p:cNvPr id="70" name="矩形 69">
            <a:extLst>
              <a:ext uri="{FF2B5EF4-FFF2-40B4-BE49-F238E27FC236}">
                <a16:creationId xmlns:a16="http://schemas.microsoft.com/office/drawing/2014/main" id="{264C6739-BB80-488E-9147-69FB576DADB7}"/>
              </a:ext>
            </a:extLst>
          </p:cNvPr>
          <p:cNvSpPr/>
          <p:nvPr/>
        </p:nvSpPr>
        <p:spPr>
          <a:xfrm>
            <a:off x="3616029" y="4891225"/>
            <a:ext cx="321799" cy="3743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1</a:t>
            </a:r>
            <a:endParaRPr lang="zh-TW" altLang="en-US" sz="2800" dirty="0"/>
          </a:p>
        </p:txBody>
      </p:sp>
      <p:sp>
        <p:nvSpPr>
          <p:cNvPr id="71" name="矩形 70">
            <a:extLst>
              <a:ext uri="{FF2B5EF4-FFF2-40B4-BE49-F238E27FC236}">
                <a16:creationId xmlns:a16="http://schemas.microsoft.com/office/drawing/2014/main" id="{6F70BD13-DE73-4FDF-95B4-BBB52BFEA3D9}"/>
              </a:ext>
            </a:extLst>
          </p:cNvPr>
          <p:cNvSpPr/>
          <p:nvPr/>
        </p:nvSpPr>
        <p:spPr>
          <a:xfrm>
            <a:off x="6674408" y="4762545"/>
            <a:ext cx="211445" cy="58293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B2CE32DC-61C9-4542-8CE2-468AED54E527}"/>
                  </a:ext>
                </a:extLst>
              </p:cNvPr>
              <p:cNvSpPr txBox="1"/>
              <p:nvPr/>
            </p:nvSpPr>
            <p:spPr>
              <a:xfrm>
                <a:off x="4641628" y="4771953"/>
                <a:ext cx="520505" cy="46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72" name="文字方塊 71">
                <a:extLst>
                  <a:ext uri="{FF2B5EF4-FFF2-40B4-BE49-F238E27FC236}">
                    <a16:creationId xmlns:a16="http://schemas.microsoft.com/office/drawing/2014/main" id="{B2CE32DC-61C9-4542-8CE2-468AED54E527}"/>
                  </a:ext>
                </a:extLst>
              </p:cNvPr>
              <p:cNvSpPr txBox="1">
                <a:spLocks noRot="1" noChangeAspect="1" noMove="1" noResize="1" noEditPoints="1" noAdjustHandles="1" noChangeArrowheads="1" noChangeShapeType="1" noTextEdit="1"/>
              </p:cNvSpPr>
              <p:nvPr/>
            </p:nvSpPr>
            <p:spPr>
              <a:xfrm>
                <a:off x="4641628" y="4771953"/>
                <a:ext cx="520505" cy="465192"/>
              </a:xfrm>
              <a:prstGeom prst="rect">
                <a:avLst/>
              </a:prstGeom>
              <a:blipFill>
                <a:blip r:embed="rId18"/>
                <a:stretch>
                  <a:fillRect b="-2632"/>
                </a:stretch>
              </a:blipFill>
            </p:spPr>
            <p:txBody>
              <a:bodyPr/>
              <a:lstStyle/>
              <a:p>
                <a:r>
                  <a:rPr lang="zh-TW" altLang="en-US">
                    <a:noFill/>
                  </a:rPr>
                  <a:t> </a:t>
                </a:r>
              </a:p>
            </p:txBody>
          </p:sp>
        </mc:Fallback>
      </mc:AlternateContent>
      <p:grpSp>
        <p:nvGrpSpPr>
          <p:cNvPr id="73" name="群組 72">
            <a:extLst>
              <a:ext uri="{FF2B5EF4-FFF2-40B4-BE49-F238E27FC236}">
                <a16:creationId xmlns:a16="http://schemas.microsoft.com/office/drawing/2014/main" id="{38494461-640D-45E5-83AE-95868DB7E0E0}"/>
              </a:ext>
            </a:extLst>
          </p:cNvPr>
          <p:cNvGrpSpPr/>
          <p:nvPr/>
        </p:nvGrpSpPr>
        <p:grpSpPr>
          <a:xfrm>
            <a:off x="5502549" y="4745317"/>
            <a:ext cx="1173709" cy="600165"/>
            <a:chOff x="6174583" y="3754096"/>
            <a:chExt cx="1173709" cy="600165"/>
          </a:xfrm>
        </p:grpSpPr>
        <p:sp>
          <p:nvSpPr>
            <p:cNvPr id="74" name="矩形 73">
              <a:extLst>
                <a:ext uri="{FF2B5EF4-FFF2-40B4-BE49-F238E27FC236}">
                  <a16:creationId xmlns:a16="http://schemas.microsoft.com/office/drawing/2014/main" id="{007C093F-7094-4F25-BEA2-6AF199CC04AB}"/>
                </a:ext>
              </a:extLst>
            </p:cNvPr>
            <p:cNvSpPr/>
            <p:nvPr/>
          </p:nvSpPr>
          <p:spPr>
            <a:xfrm>
              <a:off x="6174583" y="3754096"/>
              <a:ext cx="782172" cy="6001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NN</a:t>
              </a:r>
              <a:endParaRPr lang="zh-TW" altLang="en-US" sz="2400" dirty="0"/>
            </a:p>
          </p:txBody>
        </p:sp>
        <p:cxnSp>
          <p:nvCxnSpPr>
            <p:cNvPr id="75" name="Shape 229">
              <a:extLst>
                <a:ext uri="{FF2B5EF4-FFF2-40B4-BE49-F238E27FC236}">
                  <a16:creationId xmlns:a16="http://schemas.microsoft.com/office/drawing/2014/main" id="{1609381F-768A-40F5-BC7D-82D8EDF5422E}"/>
                </a:ext>
              </a:extLst>
            </p:cNvPr>
            <p:cNvCxnSpPr/>
            <p:nvPr/>
          </p:nvCxnSpPr>
          <p:spPr>
            <a:xfrm>
              <a:off x="6964456" y="4068164"/>
              <a:ext cx="383836" cy="0"/>
            </a:xfrm>
            <a:prstGeom prst="straightConnector1">
              <a:avLst/>
            </a:prstGeom>
            <a:noFill/>
            <a:ln w="25400" cap="flat" cmpd="sng">
              <a:solidFill>
                <a:schemeClr val="dk1"/>
              </a:solidFill>
              <a:prstDash val="solid"/>
              <a:round/>
              <a:headEnd type="none" w="med" len="med"/>
              <a:tailEnd type="triangle" w="lg" len="lg"/>
            </a:ln>
          </p:spPr>
        </p:cxnSp>
      </p:grpSp>
      <p:cxnSp>
        <p:nvCxnSpPr>
          <p:cNvPr id="76" name="Shape 229">
            <a:extLst>
              <a:ext uri="{FF2B5EF4-FFF2-40B4-BE49-F238E27FC236}">
                <a16:creationId xmlns:a16="http://schemas.microsoft.com/office/drawing/2014/main" id="{3C2E67CD-A771-492E-AA86-5ADA228C60A5}"/>
              </a:ext>
            </a:extLst>
          </p:cNvPr>
          <p:cNvCxnSpPr/>
          <p:nvPr/>
        </p:nvCxnSpPr>
        <p:spPr>
          <a:xfrm>
            <a:off x="5090226" y="5058954"/>
            <a:ext cx="383836" cy="0"/>
          </a:xfrm>
          <a:prstGeom prst="straightConnector1">
            <a:avLst/>
          </a:prstGeom>
          <a:noFill/>
          <a:ln w="25400" cap="flat" cmpd="sng">
            <a:solidFill>
              <a:schemeClr val="dk1"/>
            </a:solidFill>
            <a:prstDash val="solid"/>
            <a:round/>
            <a:headEnd type="none" w="med" len="med"/>
            <a:tailEnd type="triangle" w="lg" len="lg"/>
          </a:ln>
        </p:spPr>
      </p:cxn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BEC2507F-2760-4BD8-87B4-1A9402740A2B}"/>
                  </a:ext>
                </a:extLst>
              </p:cNvPr>
              <p:cNvSpPr txBox="1"/>
              <p:nvPr/>
            </p:nvSpPr>
            <p:spPr>
              <a:xfrm>
                <a:off x="7433212" y="4778087"/>
                <a:ext cx="1493421" cy="46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𝑙𝑒𝑓𝑡</m:t>
                      </m:r>
                    </m:oMath>
                  </m:oMathPara>
                </a14:m>
                <a:endParaRPr lang="zh-TW" altLang="en-US" sz="2400" dirty="0"/>
              </a:p>
            </p:txBody>
          </p:sp>
        </mc:Choice>
        <mc:Fallback xmlns="">
          <p:sp>
            <p:nvSpPr>
              <p:cNvPr id="77" name="文字方塊 76">
                <a:extLst>
                  <a:ext uri="{FF2B5EF4-FFF2-40B4-BE49-F238E27FC236}">
                    <a16:creationId xmlns:a16="http://schemas.microsoft.com/office/drawing/2014/main" id="{BEC2507F-2760-4BD8-87B4-1A9402740A2B}"/>
                  </a:ext>
                </a:extLst>
              </p:cNvPr>
              <p:cNvSpPr txBox="1">
                <a:spLocks noRot="1" noChangeAspect="1" noMove="1" noResize="1" noEditPoints="1" noAdjustHandles="1" noChangeArrowheads="1" noChangeShapeType="1" noTextEdit="1"/>
              </p:cNvSpPr>
              <p:nvPr/>
            </p:nvSpPr>
            <p:spPr>
              <a:xfrm>
                <a:off x="7433212" y="4778087"/>
                <a:ext cx="1493421" cy="465192"/>
              </a:xfrm>
              <a:prstGeom prst="rect">
                <a:avLst/>
              </a:prstGeom>
              <a:blipFill>
                <a:blip r:embed="rId19"/>
                <a:stretch>
                  <a:fillRect r="-1224" b="-18421"/>
                </a:stretch>
              </a:blipFill>
            </p:spPr>
            <p:txBody>
              <a:bodyPr/>
              <a:lstStyle/>
              <a:p>
                <a:r>
                  <a:rPr lang="zh-TW" altLang="en-US">
                    <a:noFill/>
                  </a:rPr>
                  <a:t> </a:t>
                </a:r>
              </a:p>
            </p:txBody>
          </p:sp>
        </mc:Fallback>
      </mc:AlternateContent>
      <p:sp>
        <p:nvSpPr>
          <p:cNvPr id="78" name="箭號: 左-右雙向 77">
            <a:extLst>
              <a:ext uri="{FF2B5EF4-FFF2-40B4-BE49-F238E27FC236}">
                <a16:creationId xmlns:a16="http://schemas.microsoft.com/office/drawing/2014/main" id="{938816C7-2BE4-4E1E-A2C2-2E91BD86C47F}"/>
              </a:ext>
            </a:extLst>
          </p:cNvPr>
          <p:cNvSpPr/>
          <p:nvPr/>
        </p:nvSpPr>
        <p:spPr>
          <a:xfrm>
            <a:off x="6941262" y="4933587"/>
            <a:ext cx="539068" cy="2592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F7D08970-C4F6-4613-B9C3-E55F9A42FC41}"/>
              </a:ext>
            </a:extLst>
          </p:cNvPr>
          <p:cNvSpPr/>
          <p:nvPr/>
        </p:nvSpPr>
        <p:spPr>
          <a:xfrm>
            <a:off x="6678546" y="5854615"/>
            <a:ext cx="211445" cy="58293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E88F2DD0-1180-41C9-B6CD-F2A91AD9D1F0}"/>
                  </a:ext>
                </a:extLst>
              </p:cNvPr>
              <p:cNvSpPr txBox="1"/>
              <p:nvPr/>
            </p:nvSpPr>
            <p:spPr>
              <a:xfrm>
                <a:off x="4645766" y="5864023"/>
                <a:ext cx="520505" cy="465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1</m:t>
                          </m:r>
                        </m:sub>
                        <m:sup>
                          <m:r>
                            <a:rPr lang="en-US" altLang="zh-TW" sz="2400" b="0" i="1" smtClean="0">
                              <a:latin typeface="Cambria Math" panose="02040503050406030204" pitchFamily="18" charset="0"/>
                            </a:rPr>
                            <m:t>2</m:t>
                          </m:r>
                        </m:sup>
                      </m:sSubSup>
                    </m:oMath>
                  </m:oMathPara>
                </a14:m>
                <a:endParaRPr lang="zh-TW" altLang="en-US" sz="2400" dirty="0"/>
              </a:p>
            </p:txBody>
          </p:sp>
        </mc:Choice>
        <mc:Fallback xmlns="">
          <p:sp>
            <p:nvSpPr>
              <p:cNvPr id="80" name="文字方塊 79">
                <a:extLst>
                  <a:ext uri="{FF2B5EF4-FFF2-40B4-BE49-F238E27FC236}">
                    <a16:creationId xmlns:a16="http://schemas.microsoft.com/office/drawing/2014/main" id="{E88F2DD0-1180-41C9-B6CD-F2A91AD9D1F0}"/>
                  </a:ext>
                </a:extLst>
              </p:cNvPr>
              <p:cNvSpPr txBox="1">
                <a:spLocks noRot="1" noChangeAspect="1" noMove="1" noResize="1" noEditPoints="1" noAdjustHandles="1" noChangeArrowheads="1" noChangeShapeType="1" noTextEdit="1"/>
              </p:cNvSpPr>
              <p:nvPr/>
            </p:nvSpPr>
            <p:spPr>
              <a:xfrm>
                <a:off x="4645766" y="5864023"/>
                <a:ext cx="520505" cy="465961"/>
              </a:xfrm>
              <a:prstGeom prst="rect">
                <a:avLst/>
              </a:prstGeom>
              <a:blipFill>
                <a:blip r:embed="rId20"/>
                <a:stretch>
                  <a:fillRect b="-2632"/>
                </a:stretch>
              </a:blipFill>
            </p:spPr>
            <p:txBody>
              <a:bodyPr/>
              <a:lstStyle/>
              <a:p>
                <a:r>
                  <a:rPr lang="zh-TW" altLang="en-US">
                    <a:noFill/>
                  </a:rPr>
                  <a:t> </a:t>
                </a:r>
              </a:p>
            </p:txBody>
          </p:sp>
        </mc:Fallback>
      </mc:AlternateContent>
      <p:grpSp>
        <p:nvGrpSpPr>
          <p:cNvPr id="81" name="群組 80">
            <a:extLst>
              <a:ext uri="{FF2B5EF4-FFF2-40B4-BE49-F238E27FC236}">
                <a16:creationId xmlns:a16="http://schemas.microsoft.com/office/drawing/2014/main" id="{8BFF29BF-C6E6-44F6-8DD4-AE0A289A868A}"/>
              </a:ext>
            </a:extLst>
          </p:cNvPr>
          <p:cNvGrpSpPr/>
          <p:nvPr/>
        </p:nvGrpSpPr>
        <p:grpSpPr>
          <a:xfrm>
            <a:off x="5506687" y="5837387"/>
            <a:ext cx="1173709" cy="600165"/>
            <a:chOff x="6174583" y="3754096"/>
            <a:chExt cx="1173709" cy="600165"/>
          </a:xfrm>
        </p:grpSpPr>
        <p:sp>
          <p:nvSpPr>
            <p:cNvPr id="82" name="矩形 81">
              <a:extLst>
                <a:ext uri="{FF2B5EF4-FFF2-40B4-BE49-F238E27FC236}">
                  <a16:creationId xmlns:a16="http://schemas.microsoft.com/office/drawing/2014/main" id="{C33D7A5B-99CF-4F22-8481-D93E76553156}"/>
                </a:ext>
              </a:extLst>
            </p:cNvPr>
            <p:cNvSpPr/>
            <p:nvPr/>
          </p:nvSpPr>
          <p:spPr>
            <a:xfrm>
              <a:off x="6174583" y="3754096"/>
              <a:ext cx="782172" cy="6001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NN</a:t>
              </a:r>
              <a:endParaRPr lang="zh-TW" altLang="en-US" sz="2400" dirty="0"/>
            </a:p>
          </p:txBody>
        </p:sp>
        <p:cxnSp>
          <p:nvCxnSpPr>
            <p:cNvPr id="83" name="Shape 229">
              <a:extLst>
                <a:ext uri="{FF2B5EF4-FFF2-40B4-BE49-F238E27FC236}">
                  <a16:creationId xmlns:a16="http://schemas.microsoft.com/office/drawing/2014/main" id="{CB43A8DE-2EB1-4EE5-AC79-0B7D50646494}"/>
                </a:ext>
              </a:extLst>
            </p:cNvPr>
            <p:cNvCxnSpPr/>
            <p:nvPr/>
          </p:nvCxnSpPr>
          <p:spPr>
            <a:xfrm>
              <a:off x="6964456" y="4068164"/>
              <a:ext cx="383836" cy="0"/>
            </a:xfrm>
            <a:prstGeom prst="straightConnector1">
              <a:avLst/>
            </a:prstGeom>
            <a:noFill/>
            <a:ln w="25400" cap="flat" cmpd="sng">
              <a:solidFill>
                <a:schemeClr val="dk1"/>
              </a:solidFill>
              <a:prstDash val="solid"/>
              <a:round/>
              <a:headEnd type="none" w="med" len="med"/>
              <a:tailEnd type="triangle" w="lg" len="lg"/>
            </a:ln>
          </p:spPr>
        </p:cxnSp>
      </p:grpSp>
      <p:cxnSp>
        <p:nvCxnSpPr>
          <p:cNvPr id="84" name="Shape 229">
            <a:extLst>
              <a:ext uri="{FF2B5EF4-FFF2-40B4-BE49-F238E27FC236}">
                <a16:creationId xmlns:a16="http://schemas.microsoft.com/office/drawing/2014/main" id="{745A1E83-A530-49AA-962C-A573CE288B2D}"/>
              </a:ext>
            </a:extLst>
          </p:cNvPr>
          <p:cNvCxnSpPr/>
          <p:nvPr/>
        </p:nvCxnSpPr>
        <p:spPr>
          <a:xfrm>
            <a:off x="5094364" y="6151024"/>
            <a:ext cx="383836" cy="0"/>
          </a:xfrm>
          <a:prstGeom prst="straightConnector1">
            <a:avLst/>
          </a:prstGeom>
          <a:noFill/>
          <a:ln w="25400" cap="flat" cmpd="sng">
            <a:solidFill>
              <a:schemeClr val="dk1"/>
            </a:solidFill>
            <a:prstDash val="solid"/>
            <a:round/>
            <a:headEnd type="none" w="med" len="med"/>
            <a:tailEnd type="triangle" w="lg" len="lg"/>
          </a:ln>
        </p:spPr>
      </p:cxn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554C619F-2FFE-4E31-95DB-D73456D5F022}"/>
                  </a:ext>
                </a:extLst>
              </p:cNvPr>
              <p:cNvSpPr txBox="1"/>
              <p:nvPr/>
            </p:nvSpPr>
            <p:spPr>
              <a:xfrm>
                <a:off x="7437350" y="5870157"/>
                <a:ext cx="1493421" cy="465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up>
                          <m:r>
                            <a:rPr lang="en-US" altLang="zh-TW" sz="2400" b="0" i="1" smtClean="0">
                              <a:latin typeface="Cambria Math" panose="02040503050406030204" pitchFamily="18" charset="0"/>
                            </a:rPr>
                            <m:t>2</m:t>
                          </m:r>
                        </m:sup>
                      </m:sSub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𝑓𝑖𝑟𝑒</m:t>
                      </m:r>
                    </m:oMath>
                  </m:oMathPara>
                </a14:m>
                <a:endParaRPr lang="zh-TW" altLang="en-US" sz="2400" dirty="0"/>
              </a:p>
            </p:txBody>
          </p:sp>
        </mc:Choice>
        <mc:Fallback xmlns="">
          <p:sp>
            <p:nvSpPr>
              <p:cNvPr id="85" name="文字方塊 84">
                <a:extLst>
                  <a:ext uri="{FF2B5EF4-FFF2-40B4-BE49-F238E27FC236}">
                    <a16:creationId xmlns:a16="http://schemas.microsoft.com/office/drawing/2014/main" id="{554C619F-2FFE-4E31-95DB-D73456D5F022}"/>
                  </a:ext>
                </a:extLst>
              </p:cNvPr>
              <p:cNvSpPr txBox="1">
                <a:spLocks noRot="1" noChangeAspect="1" noMove="1" noResize="1" noEditPoints="1" noAdjustHandles="1" noChangeArrowheads="1" noChangeShapeType="1" noTextEdit="1"/>
              </p:cNvSpPr>
              <p:nvPr/>
            </p:nvSpPr>
            <p:spPr>
              <a:xfrm>
                <a:off x="7437350" y="5870157"/>
                <a:ext cx="1493421" cy="465961"/>
              </a:xfrm>
              <a:prstGeom prst="rect">
                <a:avLst/>
              </a:prstGeom>
              <a:blipFill>
                <a:blip r:embed="rId21"/>
                <a:stretch>
                  <a:fillRect r="-2449" b="-18421"/>
                </a:stretch>
              </a:blipFill>
            </p:spPr>
            <p:txBody>
              <a:bodyPr/>
              <a:lstStyle/>
              <a:p>
                <a:r>
                  <a:rPr lang="zh-TW" altLang="en-US">
                    <a:noFill/>
                  </a:rPr>
                  <a:t> </a:t>
                </a:r>
              </a:p>
            </p:txBody>
          </p:sp>
        </mc:Fallback>
      </mc:AlternateContent>
      <p:sp>
        <p:nvSpPr>
          <p:cNvPr id="86" name="箭號: 左-右雙向 85">
            <a:extLst>
              <a:ext uri="{FF2B5EF4-FFF2-40B4-BE49-F238E27FC236}">
                <a16:creationId xmlns:a16="http://schemas.microsoft.com/office/drawing/2014/main" id="{8A9B5B26-DDE4-4DE9-BCE7-F853F8FF364C}"/>
              </a:ext>
            </a:extLst>
          </p:cNvPr>
          <p:cNvSpPr/>
          <p:nvPr/>
        </p:nvSpPr>
        <p:spPr>
          <a:xfrm>
            <a:off x="6945400" y="6025657"/>
            <a:ext cx="539068" cy="2592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3B0649B0-65EF-495C-BFF9-349020858A4F}"/>
                  </a:ext>
                </a:extLst>
              </p:cNvPr>
              <p:cNvSpPr/>
              <p:nvPr/>
            </p:nvSpPr>
            <p:spPr>
              <a:xfrm>
                <a:off x="4302130" y="3064531"/>
                <a:ext cx="3157112" cy="830997"/>
              </a:xfrm>
              <a:prstGeom prst="rect">
                <a:avLst/>
              </a:prstGeom>
            </p:spPr>
            <p:txBody>
              <a:bodyPr wrap="square">
                <a:spAutoFit/>
              </a:bodyPr>
              <a:lstStyle/>
              <a:p>
                <a:r>
                  <a:rPr lang="en-US" altLang="zh-TW" sz="2400" dirty="0"/>
                  <a:t>Each training data is weighted by </a:t>
                </a:r>
                <a14:m>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oMath>
                </a14:m>
                <a:endParaRPr lang="zh-TW" altLang="en-US" sz="2400" dirty="0"/>
              </a:p>
            </p:txBody>
          </p:sp>
        </mc:Choice>
        <mc:Fallback xmlns="">
          <p:sp>
            <p:nvSpPr>
              <p:cNvPr id="32" name="矩形 31">
                <a:extLst>
                  <a:ext uri="{FF2B5EF4-FFF2-40B4-BE49-F238E27FC236}">
                    <a16:creationId xmlns:a16="http://schemas.microsoft.com/office/drawing/2014/main" id="{3B0649B0-65EF-495C-BFF9-349020858A4F}"/>
                  </a:ext>
                </a:extLst>
              </p:cNvPr>
              <p:cNvSpPr>
                <a:spLocks noRot="1" noChangeAspect="1" noMove="1" noResize="1" noEditPoints="1" noAdjustHandles="1" noChangeArrowheads="1" noChangeShapeType="1" noTextEdit="1"/>
              </p:cNvSpPr>
              <p:nvPr/>
            </p:nvSpPr>
            <p:spPr>
              <a:xfrm>
                <a:off x="4302130" y="3064531"/>
                <a:ext cx="3157112" cy="830997"/>
              </a:xfrm>
              <a:prstGeom prst="rect">
                <a:avLst/>
              </a:prstGeom>
              <a:blipFill>
                <a:blip r:embed="rId22"/>
                <a:stretch>
                  <a:fillRect l="-3089" t="-5882" b="-161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7470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14" grpId="0"/>
      <p:bldP spid="36" grpId="0"/>
      <p:bldP spid="45" grpId="0"/>
      <p:bldP spid="46" grpId="0" animBg="1"/>
      <p:bldP spid="31" grpId="0" animBg="1"/>
      <p:bldP spid="68" grpId="0" animBg="1"/>
      <p:bldP spid="69" grpId="0" animBg="1"/>
      <p:bldP spid="70" grpId="0" animBg="1"/>
      <p:bldP spid="71" grpId="0" animBg="1"/>
      <p:bldP spid="72" grpId="0"/>
      <p:bldP spid="77" grpId="0"/>
      <p:bldP spid="78" grpId="0" animBg="1"/>
      <p:bldP spid="79" grpId="0" animBg="1"/>
      <p:bldP spid="80" grpId="0"/>
      <p:bldP spid="85" grpId="0"/>
      <p:bldP spid="86" grpId="0" animBg="1"/>
      <p:bldP spid="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Add a Baseline</a:t>
            </a:r>
            <a:endParaRPr lang="zh-TW" altLang="en-US" dirty="0"/>
          </a:p>
        </p:txBody>
      </p:sp>
      <mc:AlternateContent xmlns:mc="http://schemas.openxmlformats.org/markup-compatibility/2006" xmlns:a14="http://schemas.microsoft.com/office/drawing/2010/main">
        <mc:Choice Requires="a14">
          <p:sp>
            <p:nvSpPr>
              <p:cNvPr id="4" name="矩形 3"/>
              <p:cNvSpPr/>
              <p:nvPr/>
            </p:nvSpPr>
            <p:spPr>
              <a:xfrm>
                <a:off x="1554955" y="1385646"/>
                <a:ext cx="3833677" cy="567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b="0" i="1" smtClean="0">
                              <a:latin typeface="Cambria Math" panose="02040503050406030204" pitchFamily="18" charset="0"/>
                            </a:rPr>
                            <m:t>𝑛𝑒𝑤</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b="0" i="1" smtClean="0">
                              <a:latin typeface="Cambria Math" panose="02040503050406030204" pitchFamily="18" charset="0"/>
                            </a:rPr>
                            <m:t>𝑜𝑙𝑑</m:t>
                          </m:r>
                        </m:sup>
                      </m:sSup>
                      <m:r>
                        <a:rPr lang="en-US" altLang="zh-TW" sz="2800" b="0" i="1" smtClean="0">
                          <a:latin typeface="Cambria Math" panose="02040503050406030204" pitchFamily="18" charset="0"/>
                        </a:rPr>
                        <m:t>+</m:t>
                      </m:r>
                      <m:r>
                        <a:rPr lang="zh-TW" altLang="en-US" sz="2800" i="1">
                          <a:latin typeface="Cambria Math" panose="02040503050406030204" pitchFamily="18" charset="0"/>
                        </a:rPr>
                        <m:t>𝜂</m:t>
                      </m:r>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𝑅</m:t>
                              </m:r>
                            </m:e>
                          </m:acc>
                        </m:e>
                        <m:sub>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𝑜𝑙𝑑</m:t>
                              </m:r>
                            </m:sup>
                          </m:sSup>
                        </m:sub>
                      </m:sSub>
                    </m:oMath>
                  </m:oMathPara>
                </a14:m>
                <a:endParaRPr lang="zh-TW"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1554955" y="1385646"/>
                <a:ext cx="3833677" cy="56772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223778" y="1904036"/>
                <a:ext cx="5947700"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r>
                            <a:rPr lang="zh-TW" altLang="en-US" sz="2400" i="1">
                              <a:latin typeface="Cambria Math" panose="02040503050406030204" pitchFamily="18" charset="0"/>
                            </a:rPr>
                            <m:t>𝜃</m:t>
                          </m:r>
                        </m:sub>
                      </m:sSub>
                      <m:r>
                        <a:rPr lang="en-US" altLang="zh-TW" sz="2400" b="0" i="1" smtClean="0">
                          <a:latin typeface="Cambria Math" panose="02040503050406030204" pitchFamily="18" charset="0"/>
                          <a:ea typeface="Cambria Math" panose="02040503050406030204" pitchFamily="18" charset="0"/>
                        </a:rPr>
                        <m:t>≈</m:t>
                      </m:r>
                      <m:f>
                        <m:fPr>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1</m:t>
                          </m:r>
                        </m:num>
                        <m:den>
                          <m:r>
                            <a:rPr lang="en-US" altLang="zh-TW" sz="2400" i="1">
                              <a:latin typeface="Cambria Math" panose="02040503050406030204" pitchFamily="18" charset="0"/>
                              <a:ea typeface="Cambria Math" panose="02040503050406030204" pitchFamily="18" charset="0"/>
                            </a:rPr>
                            <m:t>𝑁</m:t>
                          </m:r>
                        </m:den>
                      </m:f>
                      <m:nary>
                        <m:naryPr>
                          <m:chr m:val="∑"/>
                          <m:ctrlPr>
                            <a:rPr lang="en-US" altLang="zh-TW" sz="2400" i="1">
                              <a:latin typeface="Cambria Math" panose="02040503050406030204" pitchFamily="18" charset="0"/>
                              <a:ea typeface="Cambria Math" panose="02040503050406030204" pitchFamily="18" charset="0"/>
                            </a:rPr>
                          </m:ctrlPr>
                        </m:naryPr>
                        <m:sub>
                          <m:r>
                            <m:rPr>
                              <m:brk m:alnAt="23"/>
                            </m:rPr>
                            <a:rPr lang="en-US" altLang="zh-TW" sz="2400" i="1">
                              <a:latin typeface="Cambria Math" panose="02040503050406030204" pitchFamily="18" charset="0"/>
                              <a:ea typeface="Cambria Math" panose="02040503050406030204" pitchFamily="18" charset="0"/>
                            </a:rPr>
                            <m:t>𝑛</m:t>
                          </m:r>
                          <m:r>
                            <a:rPr lang="en-US" altLang="zh-TW" sz="2400" i="1">
                              <a:latin typeface="Cambria Math" panose="02040503050406030204" pitchFamily="18" charset="0"/>
                              <a:ea typeface="Cambria Math" panose="02040503050406030204" pitchFamily="18" charset="0"/>
                            </a:rPr>
                            <m:t>=1</m:t>
                          </m:r>
                        </m:sub>
                        <m:sup>
                          <m:r>
                            <a:rPr lang="en-US" altLang="zh-TW" sz="2400" i="1">
                              <a:latin typeface="Cambria Math" panose="02040503050406030204" pitchFamily="18" charset="0"/>
                              <a:ea typeface="Cambria Math" panose="02040503050406030204" pitchFamily="18" charset="0"/>
                            </a:rPr>
                            <m:t>𝑁</m:t>
                          </m:r>
                        </m:sup>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𝑇</m:t>
                                  </m:r>
                                </m:e>
                                <m:sub>
                                  <m:r>
                                    <a:rPr lang="en-US" altLang="zh-TW" sz="2400" i="1">
                                      <a:latin typeface="Cambria Math" panose="02040503050406030204" pitchFamily="18" charset="0"/>
                                    </a:rPr>
                                    <m:t>𝑛</m:t>
                                  </m:r>
                                </m:sub>
                              </m:s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𝑙𝑜𝑔𝑝</m:t>
                              </m:r>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nary>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223778" y="1904036"/>
                <a:ext cx="5947700" cy="1130822"/>
              </a:xfrm>
              <a:prstGeom prst="rect">
                <a:avLst/>
              </a:prstGeom>
              <a:blipFill>
                <a:blip r:embed="rId3"/>
                <a:stretch>
                  <a:fillRect/>
                </a:stretch>
              </a:blipFill>
            </p:spPr>
            <p:txBody>
              <a:bodyPr/>
              <a:lstStyle/>
              <a:p>
                <a:r>
                  <a:rPr lang="zh-TW" altLang="en-US">
                    <a:noFill/>
                  </a:rPr>
                  <a:t> </a:t>
                </a:r>
              </a:p>
            </p:txBody>
          </p:sp>
        </mc:Fallback>
      </mc:AlternateContent>
      <p:cxnSp>
        <p:nvCxnSpPr>
          <p:cNvPr id="6" name="直線接點 5"/>
          <p:cNvCxnSpPr/>
          <p:nvPr/>
        </p:nvCxnSpPr>
        <p:spPr>
          <a:xfrm>
            <a:off x="-256309" y="3137751"/>
            <a:ext cx="9828495"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矩形 6"/>
              <p:cNvSpPr/>
              <p:nvPr/>
            </p:nvSpPr>
            <p:spPr>
              <a:xfrm>
                <a:off x="5068148" y="427518"/>
                <a:ext cx="326955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sz="2400" dirty="0"/>
                  <a:t>It is possible that </a:t>
                </a:r>
                <a14:m>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oMath>
                </a14:m>
                <a:r>
                  <a:rPr lang="zh-TW" altLang="en-US" sz="2400" dirty="0"/>
                  <a:t> </a:t>
                </a:r>
                <a:r>
                  <a:rPr lang="en-US" altLang="zh-TW" sz="2400" dirty="0"/>
                  <a:t>is always positive.</a:t>
                </a:r>
                <a:endParaRPr lang="zh-TW"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5068148" y="427518"/>
                <a:ext cx="3269550" cy="830997"/>
              </a:xfrm>
              <a:prstGeom prst="rect">
                <a:avLst/>
              </a:prstGeom>
              <a:blipFill>
                <a:blip r:embed="rId4"/>
                <a:stretch>
                  <a:fillRect l="-2597" t="-5072" b="-15217"/>
                </a:stretch>
              </a:blipFill>
            </p:spPr>
            <p:txBody>
              <a:bodyPr/>
              <a:lstStyle/>
              <a:p>
                <a:r>
                  <a:rPr lang="zh-TW" altLang="en-US">
                    <a:noFill/>
                  </a:rPr>
                  <a:t> </a:t>
                </a:r>
              </a:p>
            </p:txBody>
          </p:sp>
        </mc:Fallback>
      </mc:AlternateContent>
      <p:sp>
        <p:nvSpPr>
          <p:cNvPr id="10" name="文字方塊 9"/>
          <p:cNvSpPr txBox="1"/>
          <p:nvPr/>
        </p:nvSpPr>
        <p:spPr>
          <a:xfrm>
            <a:off x="730083" y="3581955"/>
            <a:ext cx="941949" cy="830997"/>
          </a:xfrm>
          <a:prstGeom prst="rect">
            <a:avLst/>
          </a:prstGeom>
          <a:noFill/>
        </p:spPr>
        <p:txBody>
          <a:bodyPr wrap="square" rtlCol="0">
            <a:spAutoFit/>
          </a:bodyPr>
          <a:lstStyle/>
          <a:p>
            <a:pPr algn="ctr"/>
            <a:r>
              <a:rPr lang="en-US" altLang="zh-TW" sz="2400" dirty="0"/>
              <a:t>Ideal </a:t>
            </a:r>
          </a:p>
          <a:p>
            <a:pPr algn="ctr"/>
            <a:r>
              <a:rPr lang="en-US" altLang="zh-TW" sz="2400" dirty="0"/>
              <a:t>case</a:t>
            </a:r>
            <a:endParaRPr lang="zh-TW" altLang="en-US" sz="2400" dirty="0"/>
          </a:p>
        </p:txBody>
      </p:sp>
      <p:sp>
        <p:nvSpPr>
          <p:cNvPr id="11" name="文字方塊 10"/>
          <p:cNvSpPr txBox="1"/>
          <p:nvPr/>
        </p:nvSpPr>
        <p:spPr>
          <a:xfrm>
            <a:off x="421225" y="5417524"/>
            <a:ext cx="1553243" cy="830997"/>
          </a:xfrm>
          <a:prstGeom prst="rect">
            <a:avLst/>
          </a:prstGeom>
          <a:noFill/>
        </p:spPr>
        <p:txBody>
          <a:bodyPr wrap="square" rtlCol="0">
            <a:spAutoFit/>
          </a:bodyPr>
          <a:lstStyle/>
          <a:p>
            <a:pPr algn="ctr"/>
            <a:r>
              <a:rPr lang="en-US" altLang="zh-TW" sz="2400" dirty="0"/>
              <a:t>Sampling</a:t>
            </a:r>
          </a:p>
          <a:p>
            <a:pPr algn="ctr"/>
            <a:r>
              <a:rPr lang="en-US" altLang="zh-TW" sz="2400" dirty="0"/>
              <a:t>……</a:t>
            </a:r>
            <a:endParaRPr lang="zh-TW" altLang="en-US" sz="2400" dirty="0"/>
          </a:p>
        </p:txBody>
      </p:sp>
      <p:sp>
        <p:nvSpPr>
          <p:cNvPr id="13" name="矩形 12"/>
          <p:cNvSpPr/>
          <p:nvPr/>
        </p:nvSpPr>
        <p:spPr>
          <a:xfrm>
            <a:off x="2554514" y="3831774"/>
            <a:ext cx="304800" cy="724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287485" y="3452946"/>
            <a:ext cx="297543" cy="1102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3949364" y="4215552"/>
            <a:ext cx="279400" cy="332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p:cNvCxnSpPr>
            <a:cxnSpLocks/>
          </p:cNvCxnSpPr>
          <p:nvPr/>
        </p:nvCxnSpPr>
        <p:spPr>
          <a:xfrm>
            <a:off x="2177143" y="4555789"/>
            <a:ext cx="2496458" cy="0"/>
          </a:xfrm>
          <a:prstGeom prst="line">
            <a:avLst/>
          </a:prstGeom>
          <a:ln w="57150"/>
        </p:spPr>
        <p:style>
          <a:lnRef idx="3">
            <a:schemeClr val="dk1"/>
          </a:lnRef>
          <a:fillRef idx="0">
            <a:schemeClr val="dk1"/>
          </a:fillRef>
          <a:effectRef idx="2">
            <a:schemeClr val="dk1"/>
          </a:effectRef>
          <a:fontRef idx="minor">
            <a:schemeClr val="tx1"/>
          </a:fontRef>
        </p:style>
      </p:cxnSp>
      <p:sp>
        <p:nvSpPr>
          <p:cNvPr id="17" name="矩形 16"/>
          <p:cNvSpPr/>
          <p:nvPr/>
        </p:nvSpPr>
        <p:spPr>
          <a:xfrm>
            <a:off x="2554404" y="4505842"/>
            <a:ext cx="332142" cy="461665"/>
          </a:xfrm>
          <a:prstGeom prst="rect">
            <a:avLst/>
          </a:prstGeom>
        </p:spPr>
        <p:txBody>
          <a:bodyPr wrap="none">
            <a:spAutoFit/>
          </a:bodyPr>
          <a:lstStyle/>
          <a:p>
            <a:r>
              <a:rPr lang="en-US" altLang="zh-TW" sz="2400" dirty="0"/>
              <a:t>a</a:t>
            </a:r>
            <a:endParaRPr lang="zh-TW" altLang="en-US" sz="2400" dirty="0"/>
          </a:p>
        </p:txBody>
      </p:sp>
      <p:sp>
        <p:nvSpPr>
          <p:cNvPr id="18" name="矩形 17"/>
          <p:cNvSpPr/>
          <p:nvPr/>
        </p:nvSpPr>
        <p:spPr>
          <a:xfrm>
            <a:off x="3277485" y="4505842"/>
            <a:ext cx="346570" cy="461665"/>
          </a:xfrm>
          <a:prstGeom prst="rect">
            <a:avLst/>
          </a:prstGeom>
        </p:spPr>
        <p:txBody>
          <a:bodyPr wrap="none">
            <a:spAutoFit/>
          </a:bodyPr>
          <a:lstStyle/>
          <a:p>
            <a:r>
              <a:rPr lang="en-US" altLang="zh-TW" sz="2400" dirty="0"/>
              <a:t>b</a:t>
            </a:r>
            <a:endParaRPr lang="zh-TW" altLang="en-US" sz="2400" dirty="0"/>
          </a:p>
        </p:txBody>
      </p:sp>
      <p:sp>
        <p:nvSpPr>
          <p:cNvPr id="19" name="矩形 18"/>
          <p:cNvSpPr/>
          <p:nvPr/>
        </p:nvSpPr>
        <p:spPr>
          <a:xfrm>
            <a:off x="3963878" y="4505842"/>
            <a:ext cx="314510" cy="461665"/>
          </a:xfrm>
          <a:prstGeom prst="rect">
            <a:avLst/>
          </a:prstGeom>
        </p:spPr>
        <p:txBody>
          <a:bodyPr wrap="none">
            <a:spAutoFit/>
          </a:bodyPr>
          <a:lstStyle/>
          <a:p>
            <a:r>
              <a:rPr lang="en-US" altLang="zh-TW" sz="2400" dirty="0"/>
              <a:t>c</a:t>
            </a:r>
            <a:endParaRPr lang="zh-TW" altLang="en-US" sz="2400" dirty="0"/>
          </a:p>
        </p:txBody>
      </p:sp>
      <p:sp>
        <p:nvSpPr>
          <p:cNvPr id="20" name="箭號: 向上 19"/>
          <p:cNvSpPr/>
          <p:nvPr/>
        </p:nvSpPr>
        <p:spPr>
          <a:xfrm>
            <a:off x="3949364" y="3519716"/>
            <a:ext cx="276704" cy="667658"/>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箭號: 向上 20"/>
          <p:cNvSpPr/>
          <p:nvPr/>
        </p:nvSpPr>
        <p:spPr>
          <a:xfrm>
            <a:off x="2554404" y="3336415"/>
            <a:ext cx="279400" cy="49892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箭號: 向上 21"/>
          <p:cNvSpPr/>
          <p:nvPr/>
        </p:nvSpPr>
        <p:spPr>
          <a:xfrm>
            <a:off x="3296556" y="3207270"/>
            <a:ext cx="279400" cy="249461"/>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3" name="矩形 22"/>
          <p:cNvSpPr/>
          <p:nvPr/>
        </p:nvSpPr>
        <p:spPr>
          <a:xfrm>
            <a:off x="6109581" y="3677337"/>
            <a:ext cx="304800"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6842552" y="3719421"/>
            <a:ext cx="297543" cy="86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7504431" y="4017567"/>
            <a:ext cx="279400"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p:cNvCxnSpPr>
            <a:cxnSpLocks/>
          </p:cNvCxnSpPr>
          <p:nvPr/>
        </p:nvCxnSpPr>
        <p:spPr>
          <a:xfrm>
            <a:off x="5732210" y="4575521"/>
            <a:ext cx="2496458" cy="0"/>
          </a:xfrm>
          <a:prstGeom prst="line">
            <a:avLst/>
          </a:prstGeom>
          <a:ln w="57150"/>
        </p:spPr>
        <p:style>
          <a:lnRef idx="3">
            <a:schemeClr val="dk1"/>
          </a:lnRef>
          <a:fillRef idx="0">
            <a:schemeClr val="dk1"/>
          </a:fillRef>
          <a:effectRef idx="2">
            <a:schemeClr val="dk1"/>
          </a:effectRef>
          <a:fontRef idx="minor">
            <a:schemeClr val="tx1"/>
          </a:fontRef>
        </p:style>
      </p:cxnSp>
      <p:sp>
        <p:nvSpPr>
          <p:cNvPr id="27" name="矩形 26"/>
          <p:cNvSpPr/>
          <p:nvPr/>
        </p:nvSpPr>
        <p:spPr>
          <a:xfrm>
            <a:off x="6109471" y="4525574"/>
            <a:ext cx="332142" cy="461665"/>
          </a:xfrm>
          <a:prstGeom prst="rect">
            <a:avLst/>
          </a:prstGeom>
        </p:spPr>
        <p:txBody>
          <a:bodyPr wrap="none">
            <a:spAutoFit/>
          </a:bodyPr>
          <a:lstStyle/>
          <a:p>
            <a:r>
              <a:rPr lang="en-US" altLang="zh-TW" sz="2400" dirty="0"/>
              <a:t>a</a:t>
            </a:r>
            <a:endParaRPr lang="zh-TW" altLang="en-US" sz="2400" dirty="0"/>
          </a:p>
        </p:txBody>
      </p:sp>
      <p:sp>
        <p:nvSpPr>
          <p:cNvPr id="28" name="矩形 27"/>
          <p:cNvSpPr/>
          <p:nvPr/>
        </p:nvSpPr>
        <p:spPr>
          <a:xfrm>
            <a:off x="6832552" y="4525574"/>
            <a:ext cx="346570" cy="461665"/>
          </a:xfrm>
          <a:prstGeom prst="rect">
            <a:avLst/>
          </a:prstGeom>
        </p:spPr>
        <p:txBody>
          <a:bodyPr wrap="none">
            <a:spAutoFit/>
          </a:bodyPr>
          <a:lstStyle/>
          <a:p>
            <a:r>
              <a:rPr lang="en-US" altLang="zh-TW" sz="2400" dirty="0"/>
              <a:t>b</a:t>
            </a:r>
            <a:endParaRPr lang="zh-TW" altLang="en-US" sz="2400" dirty="0"/>
          </a:p>
        </p:txBody>
      </p:sp>
      <p:sp>
        <p:nvSpPr>
          <p:cNvPr id="29" name="矩形 28"/>
          <p:cNvSpPr/>
          <p:nvPr/>
        </p:nvSpPr>
        <p:spPr>
          <a:xfrm>
            <a:off x="7518945" y="4525574"/>
            <a:ext cx="314510" cy="461665"/>
          </a:xfrm>
          <a:prstGeom prst="rect">
            <a:avLst/>
          </a:prstGeom>
        </p:spPr>
        <p:txBody>
          <a:bodyPr wrap="none">
            <a:spAutoFit/>
          </a:bodyPr>
          <a:lstStyle/>
          <a:p>
            <a:r>
              <a:rPr lang="en-US" altLang="zh-TW" sz="2400" dirty="0"/>
              <a:t>c</a:t>
            </a:r>
            <a:endParaRPr lang="zh-TW" altLang="en-US" sz="2400" dirty="0"/>
          </a:p>
        </p:txBody>
      </p:sp>
      <p:sp>
        <p:nvSpPr>
          <p:cNvPr id="35" name="箭號: 向右 34"/>
          <p:cNvSpPr/>
          <p:nvPr/>
        </p:nvSpPr>
        <p:spPr>
          <a:xfrm>
            <a:off x="4833257" y="3550620"/>
            <a:ext cx="649305" cy="8309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文字方塊 35"/>
          <p:cNvSpPr txBox="1"/>
          <p:nvPr/>
        </p:nvSpPr>
        <p:spPr>
          <a:xfrm>
            <a:off x="5784463" y="3192501"/>
            <a:ext cx="2462893" cy="461665"/>
          </a:xfrm>
          <a:prstGeom prst="rect">
            <a:avLst/>
          </a:prstGeom>
          <a:noFill/>
        </p:spPr>
        <p:txBody>
          <a:bodyPr wrap="square" rtlCol="0">
            <a:spAutoFit/>
          </a:bodyPr>
          <a:lstStyle/>
          <a:p>
            <a:pPr algn="ctr"/>
            <a:r>
              <a:rPr lang="en-US" altLang="zh-TW" sz="2400" dirty="0"/>
              <a:t>It is probability …</a:t>
            </a:r>
            <a:endParaRPr lang="zh-TW" altLang="en-US" sz="2400" dirty="0"/>
          </a:p>
        </p:txBody>
      </p:sp>
      <p:sp>
        <p:nvSpPr>
          <p:cNvPr id="37" name="矩形 36"/>
          <p:cNvSpPr/>
          <p:nvPr/>
        </p:nvSpPr>
        <p:spPr>
          <a:xfrm>
            <a:off x="2545738" y="5663189"/>
            <a:ext cx="304800" cy="724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3278709" y="5284361"/>
            <a:ext cx="297543" cy="1102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3940588" y="6046967"/>
            <a:ext cx="279400" cy="332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p:cNvCxnSpPr>
            <a:cxnSpLocks/>
          </p:cNvCxnSpPr>
          <p:nvPr/>
        </p:nvCxnSpPr>
        <p:spPr>
          <a:xfrm>
            <a:off x="2168367" y="6387204"/>
            <a:ext cx="2496458" cy="0"/>
          </a:xfrm>
          <a:prstGeom prst="line">
            <a:avLst/>
          </a:prstGeom>
          <a:ln w="57150"/>
        </p:spPr>
        <p:style>
          <a:lnRef idx="3">
            <a:schemeClr val="dk1"/>
          </a:lnRef>
          <a:fillRef idx="0">
            <a:schemeClr val="dk1"/>
          </a:fillRef>
          <a:effectRef idx="2">
            <a:schemeClr val="dk1"/>
          </a:effectRef>
          <a:fontRef idx="minor">
            <a:schemeClr val="tx1"/>
          </a:fontRef>
        </p:style>
      </p:cxnSp>
      <p:sp>
        <p:nvSpPr>
          <p:cNvPr id="42" name="矩形 41"/>
          <p:cNvSpPr/>
          <p:nvPr/>
        </p:nvSpPr>
        <p:spPr>
          <a:xfrm>
            <a:off x="2545628" y="6337257"/>
            <a:ext cx="332142" cy="461665"/>
          </a:xfrm>
          <a:prstGeom prst="rect">
            <a:avLst/>
          </a:prstGeom>
        </p:spPr>
        <p:txBody>
          <a:bodyPr wrap="none">
            <a:spAutoFit/>
          </a:bodyPr>
          <a:lstStyle/>
          <a:p>
            <a:r>
              <a:rPr lang="en-US" altLang="zh-TW" sz="2400" dirty="0"/>
              <a:t>a</a:t>
            </a:r>
            <a:endParaRPr lang="zh-TW" altLang="en-US" sz="2400" dirty="0"/>
          </a:p>
        </p:txBody>
      </p:sp>
      <p:sp>
        <p:nvSpPr>
          <p:cNvPr id="43" name="矩形 42"/>
          <p:cNvSpPr/>
          <p:nvPr/>
        </p:nvSpPr>
        <p:spPr>
          <a:xfrm>
            <a:off x="3268709" y="6337257"/>
            <a:ext cx="346570" cy="461665"/>
          </a:xfrm>
          <a:prstGeom prst="rect">
            <a:avLst/>
          </a:prstGeom>
        </p:spPr>
        <p:txBody>
          <a:bodyPr wrap="none">
            <a:spAutoFit/>
          </a:bodyPr>
          <a:lstStyle/>
          <a:p>
            <a:r>
              <a:rPr lang="en-US" altLang="zh-TW" sz="2400" dirty="0"/>
              <a:t>b</a:t>
            </a:r>
            <a:endParaRPr lang="zh-TW" altLang="en-US" sz="2400" dirty="0"/>
          </a:p>
        </p:txBody>
      </p:sp>
      <p:sp>
        <p:nvSpPr>
          <p:cNvPr id="44" name="矩形 43"/>
          <p:cNvSpPr/>
          <p:nvPr/>
        </p:nvSpPr>
        <p:spPr>
          <a:xfrm>
            <a:off x="3955102" y="6337257"/>
            <a:ext cx="314510" cy="461665"/>
          </a:xfrm>
          <a:prstGeom prst="rect">
            <a:avLst/>
          </a:prstGeom>
        </p:spPr>
        <p:txBody>
          <a:bodyPr wrap="none">
            <a:spAutoFit/>
          </a:bodyPr>
          <a:lstStyle/>
          <a:p>
            <a:r>
              <a:rPr lang="en-US" altLang="zh-TW" sz="2400" dirty="0"/>
              <a:t>c</a:t>
            </a:r>
            <a:endParaRPr lang="zh-TW" altLang="en-US" sz="2400" dirty="0"/>
          </a:p>
        </p:txBody>
      </p:sp>
      <p:sp>
        <p:nvSpPr>
          <p:cNvPr id="45" name="箭號: 向上 44"/>
          <p:cNvSpPr/>
          <p:nvPr/>
        </p:nvSpPr>
        <p:spPr>
          <a:xfrm>
            <a:off x="3940588" y="5351131"/>
            <a:ext cx="276704" cy="667658"/>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7" name="箭號: 向上 46"/>
          <p:cNvSpPr/>
          <p:nvPr/>
        </p:nvSpPr>
        <p:spPr>
          <a:xfrm>
            <a:off x="3287780" y="5038685"/>
            <a:ext cx="279400" cy="249461"/>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8" name="文字方塊 47"/>
          <p:cNvSpPr txBox="1"/>
          <p:nvPr/>
        </p:nvSpPr>
        <p:spPr>
          <a:xfrm>
            <a:off x="1990161" y="4860739"/>
            <a:ext cx="1407886" cy="830997"/>
          </a:xfrm>
          <a:prstGeom prst="rect">
            <a:avLst/>
          </a:prstGeom>
          <a:noFill/>
        </p:spPr>
        <p:txBody>
          <a:bodyPr wrap="square" rtlCol="0">
            <a:spAutoFit/>
          </a:bodyPr>
          <a:lstStyle/>
          <a:p>
            <a:pPr algn="ctr"/>
            <a:r>
              <a:rPr lang="en-US" altLang="zh-TW" sz="2400" dirty="0">
                <a:solidFill>
                  <a:srgbClr val="FF0000"/>
                </a:solidFill>
              </a:rPr>
              <a:t>Not sampled</a:t>
            </a:r>
            <a:endParaRPr lang="zh-TW" altLang="en-US" sz="2400" dirty="0">
              <a:solidFill>
                <a:srgbClr val="FF0000"/>
              </a:solidFill>
            </a:endParaRPr>
          </a:p>
        </p:txBody>
      </p:sp>
      <p:sp>
        <p:nvSpPr>
          <p:cNvPr id="49" name="箭號: 向右 48"/>
          <p:cNvSpPr/>
          <p:nvPr/>
        </p:nvSpPr>
        <p:spPr>
          <a:xfrm>
            <a:off x="4833256" y="5363569"/>
            <a:ext cx="649305" cy="8309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0" name="矩形 49"/>
          <p:cNvSpPr/>
          <p:nvPr/>
        </p:nvSpPr>
        <p:spPr>
          <a:xfrm>
            <a:off x="6161834" y="5997016"/>
            <a:ext cx="30480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p:nvSpPr>
        <p:spPr>
          <a:xfrm>
            <a:off x="6894805" y="5211791"/>
            <a:ext cx="297543" cy="115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7556684" y="5669595"/>
            <a:ext cx="2794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接點 52"/>
          <p:cNvCxnSpPr>
            <a:cxnSpLocks/>
          </p:cNvCxnSpPr>
          <p:nvPr/>
        </p:nvCxnSpPr>
        <p:spPr>
          <a:xfrm>
            <a:off x="5784463" y="6387204"/>
            <a:ext cx="2496458" cy="0"/>
          </a:xfrm>
          <a:prstGeom prst="line">
            <a:avLst/>
          </a:prstGeom>
          <a:ln w="57150"/>
        </p:spPr>
        <p:style>
          <a:lnRef idx="3">
            <a:schemeClr val="dk1"/>
          </a:lnRef>
          <a:fillRef idx="0">
            <a:schemeClr val="dk1"/>
          </a:fillRef>
          <a:effectRef idx="2">
            <a:schemeClr val="dk1"/>
          </a:effectRef>
          <a:fontRef idx="minor">
            <a:schemeClr val="tx1"/>
          </a:fontRef>
        </p:style>
      </p:cxnSp>
      <p:sp>
        <p:nvSpPr>
          <p:cNvPr id="54" name="矩形 53"/>
          <p:cNvSpPr/>
          <p:nvPr/>
        </p:nvSpPr>
        <p:spPr>
          <a:xfrm>
            <a:off x="6161724" y="6337257"/>
            <a:ext cx="332142" cy="461665"/>
          </a:xfrm>
          <a:prstGeom prst="rect">
            <a:avLst/>
          </a:prstGeom>
        </p:spPr>
        <p:txBody>
          <a:bodyPr wrap="none">
            <a:spAutoFit/>
          </a:bodyPr>
          <a:lstStyle/>
          <a:p>
            <a:r>
              <a:rPr lang="en-US" altLang="zh-TW" sz="2400" dirty="0"/>
              <a:t>a</a:t>
            </a:r>
            <a:endParaRPr lang="zh-TW" altLang="en-US" sz="2400" dirty="0"/>
          </a:p>
        </p:txBody>
      </p:sp>
      <p:sp>
        <p:nvSpPr>
          <p:cNvPr id="55" name="矩形 54"/>
          <p:cNvSpPr/>
          <p:nvPr/>
        </p:nvSpPr>
        <p:spPr>
          <a:xfrm>
            <a:off x="6884805" y="6337257"/>
            <a:ext cx="346570" cy="461665"/>
          </a:xfrm>
          <a:prstGeom prst="rect">
            <a:avLst/>
          </a:prstGeom>
        </p:spPr>
        <p:txBody>
          <a:bodyPr wrap="none">
            <a:spAutoFit/>
          </a:bodyPr>
          <a:lstStyle/>
          <a:p>
            <a:r>
              <a:rPr lang="en-US" altLang="zh-TW" sz="2400" dirty="0"/>
              <a:t>b</a:t>
            </a:r>
            <a:endParaRPr lang="zh-TW" altLang="en-US" sz="2400" dirty="0"/>
          </a:p>
        </p:txBody>
      </p:sp>
      <p:sp>
        <p:nvSpPr>
          <p:cNvPr id="56" name="矩形 55"/>
          <p:cNvSpPr/>
          <p:nvPr/>
        </p:nvSpPr>
        <p:spPr>
          <a:xfrm>
            <a:off x="7571198" y="6337257"/>
            <a:ext cx="314510" cy="461665"/>
          </a:xfrm>
          <a:prstGeom prst="rect">
            <a:avLst/>
          </a:prstGeom>
        </p:spPr>
        <p:txBody>
          <a:bodyPr wrap="none">
            <a:spAutoFit/>
          </a:bodyPr>
          <a:lstStyle/>
          <a:p>
            <a:r>
              <a:rPr lang="en-US" altLang="zh-TW" sz="2400" dirty="0"/>
              <a:t>c</a:t>
            </a:r>
            <a:endParaRPr lang="zh-TW" altLang="en-US" sz="2400" dirty="0"/>
          </a:p>
        </p:txBody>
      </p:sp>
      <p:sp>
        <p:nvSpPr>
          <p:cNvPr id="60" name="文字方塊 59"/>
          <p:cNvSpPr txBox="1"/>
          <p:nvPr/>
        </p:nvSpPr>
        <p:spPr>
          <a:xfrm>
            <a:off x="5562652" y="5010135"/>
            <a:ext cx="299087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400" dirty="0"/>
              <a:t>The probability of the actions not sampled will decrease. </a:t>
            </a:r>
            <a:endParaRPr lang="zh-TW" altLang="en-US" sz="2400" dirty="0"/>
          </a:p>
        </p:txBody>
      </p:sp>
      <mc:AlternateContent xmlns:mc="http://schemas.openxmlformats.org/markup-compatibility/2006" xmlns:a14="http://schemas.microsoft.com/office/drawing/2010/main">
        <mc:Choice Requires="a14">
          <p:sp>
            <p:nvSpPr>
              <p:cNvPr id="61" name="文字方塊 60"/>
              <p:cNvSpPr txBox="1"/>
              <p:nvPr/>
            </p:nvSpPr>
            <p:spPr>
              <a:xfrm>
                <a:off x="2610309" y="1901838"/>
                <a:ext cx="5947700" cy="1130822"/>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altLang="zh-TW" sz="2400" i="1" smtClean="0">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1</m:t>
                          </m:r>
                        </m:num>
                        <m:den>
                          <m:r>
                            <a:rPr lang="en-US" altLang="zh-TW" sz="2400" i="1">
                              <a:latin typeface="Cambria Math" panose="02040503050406030204" pitchFamily="18" charset="0"/>
                              <a:ea typeface="Cambria Math" panose="02040503050406030204" pitchFamily="18" charset="0"/>
                            </a:rPr>
                            <m:t>𝑁</m:t>
                          </m:r>
                        </m:den>
                      </m:f>
                      <m:nary>
                        <m:naryPr>
                          <m:chr m:val="∑"/>
                          <m:ctrlPr>
                            <a:rPr lang="en-US" altLang="zh-TW" sz="2400" i="1">
                              <a:latin typeface="Cambria Math" panose="02040503050406030204" pitchFamily="18" charset="0"/>
                              <a:ea typeface="Cambria Math" panose="02040503050406030204" pitchFamily="18" charset="0"/>
                            </a:rPr>
                          </m:ctrlPr>
                        </m:naryPr>
                        <m:sub>
                          <m:r>
                            <m:rPr>
                              <m:brk m:alnAt="23"/>
                            </m:rPr>
                            <a:rPr lang="en-US" altLang="zh-TW" sz="2400" i="1">
                              <a:latin typeface="Cambria Math" panose="02040503050406030204" pitchFamily="18" charset="0"/>
                              <a:ea typeface="Cambria Math" panose="02040503050406030204" pitchFamily="18" charset="0"/>
                            </a:rPr>
                            <m:t>𝑛</m:t>
                          </m:r>
                          <m:r>
                            <a:rPr lang="en-US" altLang="zh-TW" sz="2400" i="1">
                              <a:latin typeface="Cambria Math" panose="02040503050406030204" pitchFamily="18" charset="0"/>
                              <a:ea typeface="Cambria Math" panose="02040503050406030204" pitchFamily="18" charset="0"/>
                            </a:rPr>
                            <m:t>=1</m:t>
                          </m:r>
                        </m:sub>
                        <m:sup>
                          <m:r>
                            <a:rPr lang="en-US" altLang="zh-TW" sz="2400" i="1">
                              <a:latin typeface="Cambria Math" panose="02040503050406030204" pitchFamily="18" charset="0"/>
                              <a:ea typeface="Cambria Math" panose="02040503050406030204" pitchFamily="18" charset="0"/>
                            </a:rPr>
                            <m:t>𝑁</m:t>
                          </m:r>
                        </m:sup>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𝑇</m:t>
                                  </m:r>
                                </m:e>
                                <m:sub>
                                  <m:r>
                                    <a:rPr lang="en-US" altLang="zh-TW" sz="2400" i="1">
                                      <a:latin typeface="Cambria Math" panose="02040503050406030204" pitchFamily="18" charset="0"/>
                                    </a:rPr>
                                    <m:t>𝑛</m:t>
                                  </m:r>
                                </m:sub>
                              </m:sSub>
                            </m:sup>
                            <m:e>
                              <m:d>
                                <m:dPr>
                                  <m:ctrlPr>
                                    <a:rPr lang="en-US" altLang="zh-TW" sz="2400" b="0" i="1" smtClean="0">
                                      <a:latin typeface="Cambria Math" panose="02040503050406030204" pitchFamily="18" charset="0"/>
                                    </a:rPr>
                                  </m:ctrlPr>
                                </m:dPr>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𝑙𝑜𝑔𝑝</m:t>
                              </m:r>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nary>
                    </m:oMath>
                  </m:oMathPara>
                </a14:m>
                <a:endParaRPr lang="zh-TW" altLang="en-US" sz="2400" dirty="0"/>
              </a:p>
            </p:txBody>
          </p:sp>
        </mc:Choice>
        <mc:Fallback xmlns="">
          <p:sp>
            <p:nvSpPr>
              <p:cNvPr id="61" name="文字方塊 60"/>
              <p:cNvSpPr txBox="1">
                <a:spLocks noRot="1" noChangeAspect="1" noMove="1" noResize="1" noEditPoints="1" noAdjustHandles="1" noChangeArrowheads="1" noChangeShapeType="1" noTextEdit="1"/>
              </p:cNvSpPr>
              <p:nvPr/>
            </p:nvSpPr>
            <p:spPr>
              <a:xfrm>
                <a:off x="2610309" y="1901838"/>
                <a:ext cx="5947700" cy="1130822"/>
              </a:xfrm>
              <a:prstGeom prst="rect">
                <a:avLst/>
              </a:prstGeom>
              <a:blipFill>
                <a:blip r:embed="rId5"/>
                <a:stretch>
                  <a:fillRect/>
                </a:stretch>
              </a:blipFill>
            </p:spPr>
            <p:txBody>
              <a:bodyPr/>
              <a:lstStyle/>
              <a:p>
                <a:r>
                  <a:rPr lang="zh-TW" altLang="en-US">
                    <a:noFill/>
                  </a:rPr>
                  <a:t> </a:t>
                </a:r>
              </a:p>
            </p:txBody>
          </p:sp>
        </mc:Fallback>
      </mc:AlternateContent>
      <p:sp>
        <p:nvSpPr>
          <p:cNvPr id="62" name="矩形 61"/>
          <p:cNvSpPr/>
          <p:nvPr/>
        </p:nvSpPr>
        <p:spPr>
          <a:xfrm>
            <a:off x="4862284" y="2685144"/>
            <a:ext cx="43543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19309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3" grpId="0" animBg="1"/>
      <p:bldP spid="14" grpId="0" animBg="1"/>
      <p:bldP spid="15" grpId="0" animBg="1"/>
      <p:bldP spid="17" grpId="0"/>
      <p:bldP spid="18" grpId="0"/>
      <p:bldP spid="19" grpId="0"/>
      <p:bldP spid="20" grpId="0" animBg="1"/>
      <p:bldP spid="21" grpId="0" animBg="1"/>
      <p:bldP spid="22" grpId="0" animBg="1"/>
      <p:bldP spid="23" grpId="0" animBg="1"/>
      <p:bldP spid="24" grpId="0" animBg="1"/>
      <p:bldP spid="25" grpId="0" animBg="1"/>
      <p:bldP spid="27" grpId="0"/>
      <p:bldP spid="28" grpId="0"/>
      <p:bldP spid="29" grpId="0"/>
      <p:bldP spid="35" grpId="0" animBg="1"/>
      <p:bldP spid="36" grpId="0"/>
      <p:bldP spid="37" grpId="0" animBg="1"/>
      <p:bldP spid="38" grpId="0" animBg="1"/>
      <p:bldP spid="39" grpId="0" animBg="1"/>
      <p:bldP spid="42" grpId="0"/>
      <p:bldP spid="43" grpId="0"/>
      <p:bldP spid="44" grpId="0"/>
      <p:bldP spid="45" grpId="0" animBg="1"/>
      <p:bldP spid="47" grpId="0" animBg="1"/>
      <p:bldP spid="48" grpId="0"/>
      <p:bldP spid="49" grpId="0" animBg="1"/>
      <p:bldP spid="50" grpId="0" animBg="1"/>
      <p:bldP spid="51" grpId="0" animBg="1"/>
      <p:bldP spid="52" grpId="0" animBg="1"/>
      <p:bldP spid="54" grpId="0"/>
      <p:bldP spid="55" grpId="0"/>
      <p:bldP spid="56" grpId="0"/>
      <p:bldP spid="60" grpId="0" animBg="1"/>
      <p:bldP spid="61" grpId="0" animBg="1"/>
      <p:bldP spid="6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Scenario of Reinforcement Learning</a:t>
            </a:r>
            <a:endParaRPr lang="zh-TW" altLang="en-US" dirty="0"/>
          </a:p>
        </p:txBody>
      </p:sp>
      <p:pic>
        <p:nvPicPr>
          <p:cNvPr id="4" name="Picture 2" descr="http://www.is-scam.com/wp-content/uploads/2014/12/question-rob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7788" y="1733729"/>
            <a:ext cx="1835587" cy="236869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014297" y="3237123"/>
            <a:ext cx="1088572" cy="461665"/>
          </a:xfrm>
          <a:prstGeom prst="rect">
            <a:avLst/>
          </a:prstGeom>
          <a:noFill/>
        </p:spPr>
        <p:txBody>
          <a:bodyPr wrap="square" rtlCol="0">
            <a:spAutoFit/>
          </a:bodyPr>
          <a:lstStyle/>
          <a:p>
            <a:r>
              <a:rPr lang="en-US" altLang="zh-TW" sz="2400" dirty="0"/>
              <a:t>Agent</a:t>
            </a:r>
            <a:endParaRPr lang="zh-TW" altLang="en-US" sz="2400" dirty="0"/>
          </a:p>
        </p:txBody>
      </p:sp>
      <p:pic>
        <p:nvPicPr>
          <p:cNvPr id="123906" name="Picture 2" descr="https://pixabay.com/static/uploads/photo/2013/07/12/13/55/earth-147591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473" y="5377857"/>
            <a:ext cx="1172306" cy="117230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5147828" y="6028080"/>
            <a:ext cx="2042674" cy="461665"/>
          </a:xfrm>
          <a:prstGeom prst="rect">
            <a:avLst/>
          </a:prstGeom>
          <a:noFill/>
        </p:spPr>
        <p:txBody>
          <a:bodyPr wrap="square" rtlCol="0">
            <a:spAutoFit/>
          </a:bodyPr>
          <a:lstStyle/>
          <a:p>
            <a:r>
              <a:rPr lang="en-US" altLang="zh-TW" sz="2400" dirty="0"/>
              <a:t>Environment</a:t>
            </a:r>
            <a:endParaRPr lang="zh-TW" altLang="en-US" sz="2400" dirty="0"/>
          </a:p>
        </p:txBody>
      </p:sp>
      <p:cxnSp>
        <p:nvCxnSpPr>
          <p:cNvPr id="8" name="直線接點 7"/>
          <p:cNvCxnSpPr/>
          <p:nvPr/>
        </p:nvCxnSpPr>
        <p:spPr>
          <a:xfrm>
            <a:off x="2171700" y="2443512"/>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2171701" y="5730915"/>
            <a:ext cx="16851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171702" y="2443512"/>
            <a:ext cx="1685192"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V="1">
            <a:off x="4579805" y="4245693"/>
            <a:ext cx="0" cy="9888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2040479" y="2016700"/>
            <a:ext cx="1947636" cy="461665"/>
          </a:xfrm>
          <a:prstGeom prst="rect">
            <a:avLst/>
          </a:prstGeom>
          <a:noFill/>
        </p:spPr>
        <p:txBody>
          <a:bodyPr wrap="square" rtlCol="0">
            <a:spAutoFit/>
          </a:bodyPr>
          <a:lstStyle/>
          <a:p>
            <a:pPr algn="ctr"/>
            <a:r>
              <a:rPr lang="en-US" altLang="zh-TW" sz="2400" dirty="0"/>
              <a:t>Observation</a:t>
            </a:r>
            <a:endParaRPr lang="zh-TW" altLang="en-US" sz="2400" dirty="0"/>
          </a:p>
        </p:txBody>
      </p:sp>
      <p:pic>
        <p:nvPicPr>
          <p:cNvPr id="123908" name="Picture 4" descr="http://pics.sc.chinaz.com/files/pic/pic9/201512/apic1722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140178" y="3508542"/>
            <a:ext cx="926785" cy="147430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線接點 19"/>
          <p:cNvCxnSpPr/>
          <p:nvPr/>
        </p:nvCxnSpPr>
        <p:spPr>
          <a:xfrm>
            <a:off x="5446359" y="2443512"/>
            <a:ext cx="1685192"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5484517" y="2002728"/>
            <a:ext cx="1334944"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22" name="直線接點 21"/>
          <p:cNvCxnSpPr/>
          <p:nvPr/>
        </p:nvCxnSpPr>
        <p:spPr>
          <a:xfrm>
            <a:off x="7131551" y="2440166"/>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flipH="1">
            <a:off x="5413375" y="5727568"/>
            <a:ext cx="1685193"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4653983" y="4591080"/>
            <a:ext cx="1324105" cy="461665"/>
          </a:xfrm>
          <a:prstGeom prst="rect">
            <a:avLst/>
          </a:prstGeom>
          <a:noFill/>
        </p:spPr>
        <p:txBody>
          <a:bodyPr wrap="square" rtlCol="0">
            <a:spAutoFit/>
          </a:bodyPr>
          <a:lstStyle/>
          <a:p>
            <a:r>
              <a:rPr lang="en-US" altLang="zh-TW" sz="2400" dirty="0"/>
              <a:t>Reward</a:t>
            </a:r>
            <a:endParaRPr lang="zh-TW" altLang="en-US" sz="2400" dirty="0"/>
          </a:p>
        </p:txBody>
      </p:sp>
      <p:pic>
        <p:nvPicPr>
          <p:cNvPr id="123910" name="Picture 6" descr="http://static.flickr.com/6101/6305382526_f4c4c0c61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5342" y="3711512"/>
            <a:ext cx="1916776" cy="1271331"/>
          </a:xfrm>
          <a:prstGeom prst="rect">
            <a:avLst/>
          </a:prstGeom>
          <a:noFill/>
          <a:extLst>
            <a:ext uri="{909E8E84-426E-40DD-AFC4-6F175D3DCCD1}">
              <a14:hiddenFill xmlns:a14="http://schemas.microsoft.com/office/drawing/2010/main">
                <a:solidFill>
                  <a:srgbClr val="FFFFFF"/>
                </a:solidFill>
              </a14:hiddenFill>
            </a:ext>
          </a:extLst>
        </p:spPr>
      </p:pic>
      <p:sp>
        <p:nvSpPr>
          <p:cNvPr id="17" name="圓角矩形圖說文字 16"/>
          <p:cNvSpPr/>
          <p:nvPr/>
        </p:nvSpPr>
        <p:spPr>
          <a:xfrm>
            <a:off x="2685143" y="4533421"/>
            <a:ext cx="1810438" cy="786777"/>
          </a:xfrm>
          <a:prstGeom prst="wedgeRoundRectCallout">
            <a:avLst>
              <a:gd name="adj1" fmla="val 54527"/>
              <a:gd name="adj2" fmla="val 117843"/>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Don’t do that</a:t>
            </a:r>
            <a:endParaRPr lang="zh-TW" altLang="en-US" sz="2400" dirty="0"/>
          </a:p>
        </p:txBody>
      </p:sp>
      <p:sp>
        <p:nvSpPr>
          <p:cNvPr id="3" name="文字方塊 2"/>
          <p:cNvSpPr txBox="1"/>
          <p:nvPr/>
        </p:nvSpPr>
        <p:spPr>
          <a:xfrm>
            <a:off x="2485580" y="2464046"/>
            <a:ext cx="1075716" cy="523220"/>
          </a:xfrm>
          <a:prstGeom prst="rect">
            <a:avLst/>
          </a:prstGeom>
          <a:noFill/>
        </p:spPr>
        <p:txBody>
          <a:bodyPr wrap="square" rtlCol="0">
            <a:spAutoFit/>
          </a:bodyPr>
          <a:lstStyle/>
          <a:p>
            <a:pPr algn="ctr"/>
            <a:r>
              <a:rPr lang="en-US" altLang="zh-TW" sz="2800" dirty="0">
                <a:solidFill>
                  <a:srgbClr val="FF0000"/>
                </a:solidFill>
              </a:rPr>
              <a:t>State</a:t>
            </a:r>
            <a:endParaRPr lang="zh-TW" altLang="en-US" sz="2800" dirty="0">
              <a:solidFill>
                <a:srgbClr val="FF0000"/>
              </a:solidFill>
            </a:endParaRPr>
          </a:p>
        </p:txBody>
      </p:sp>
      <p:sp>
        <p:nvSpPr>
          <p:cNvPr id="6" name="文字方塊 5"/>
          <p:cNvSpPr txBox="1"/>
          <p:nvPr/>
        </p:nvSpPr>
        <p:spPr>
          <a:xfrm>
            <a:off x="5316035" y="2464046"/>
            <a:ext cx="1861725" cy="830997"/>
          </a:xfrm>
          <a:prstGeom prst="rect">
            <a:avLst/>
          </a:prstGeom>
          <a:noFill/>
        </p:spPr>
        <p:txBody>
          <a:bodyPr wrap="square" rtlCol="0">
            <a:spAutoFit/>
          </a:bodyPr>
          <a:lstStyle/>
          <a:p>
            <a:r>
              <a:rPr lang="en-US" altLang="zh-TW" sz="2400" dirty="0">
                <a:solidFill>
                  <a:srgbClr val="0000FF"/>
                </a:solidFill>
              </a:rPr>
              <a:t>Change the environment</a:t>
            </a:r>
            <a:endParaRPr lang="zh-TW" altLang="en-US" sz="2400" dirty="0">
              <a:solidFill>
                <a:srgbClr val="0000FF"/>
              </a:solidFill>
            </a:endParaRPr>
          </a:p>
        </p:txBody>
      </p:sp>
    </p:spTree>
    <p:extLst>
      <p:ext uri="{BB962C8B-B14F-4D97-AF65-F5344CB8AC3E}">
        <p14:creationId xmlns:p14="http://schemas.microsoft.com/office/powerpoint/2010/main" val="10732062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39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390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39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8" grpId="0"/>
      <p:bldP spid="21" grpId="0"/>
      <p:bldP spid="24" grpId="0"/>
      <p:bldP spid="17" grpId="0" animBg="1"/>
      <p:bldP spid="3"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Value-based Approach</a:t>
            </a:r>
            <a:endParaRPr lang="zh-TW" altLang="en-US" dirty="0"/>
          </a:p>
        </p:txBody>
      </p:sp>
      <p:sp>
        <p:nvSpPr>
          <p:cNvPr id="3" name="副標題 2"/>
          <p:cNvSpPr>
            <a:spLocks noGrp="1"/>
          </p:cNvSpPr>
          <p:nvPr>
            <p:ph type="subTitle" idx="1"/>
          </p:nvPr>
        </p:nvSpPr>
        <p:spPr/>
        <p:txBody>
          <a:bodyPr>
            <a:normAutofit/>
          </a:bodyPr>
          <a:lstStyle/>
          <a:p>
            <a:r>
              <a:rPr lang="en-US" altLang="zh-TW" sz="4800" dirty="0">
                <a:solidFill>
                  <a:srgbClr val="0000FF"/>
                </a:solidFill>
              </a:rPr>
              <a:t>Learning a Critic</a:t>
            </a:r>
            <a:endParaRPr lang="zh-TW" altLang="en-US" sz="4800" dirty="0">
              <a:solidFill>
                <a:srgbClr val="0000FF"/>
              </a:solidFill>
            </a:endParaRPr>
          </a:p>
        </p:txBody>
      </p:sp>
    </p:spTree>
    <p:extLst>
      <p:ext uri="{BB962C8B-B14F-4D97-AF65-F5344CB8AC3E}">
        <p14:creationId xmlns:p14="http://schemas.microsoft.com/office/powerpoint/2010/main" val="26256467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Critic</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A critic does not determine the action.</a:t>
                </a:r>
              </a:p>
              <a:p>
                <a:r>
                  <a:rPr lang="en-US" altLang="zh-TW" dirty="0"/>
                  <a:t>Given an actor </a:t>
                </a:r>
                <a14:m>
                  <m:oMath xmlns:m="http://schemas.openxmlformats.org/officeDocument/2006/math">
                    <m:r>
                      <m:rPr>
                        <m:sty m:val="p"/>
                      </m:rPr>
                      <a:rPr lang="zh-TW" altLang="en-US">
                        <a:latin typeface="Cambria Math" panose="02040503050406030204" pitchFamily="18" charset="0"/>
                      </a:rPr>
                      <m:t>π</m:t>
                    </m:r>
                  </m:oMath>
                </a14:m>
                <a:r>
                  <a:rPr lang="en-US" altLang="zh-TW" dirty="0"/>
                  <a:t>, it evaluates the how good the actor is</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TW" altLang="en-US">
                    <a:noFill/>
                  </a:rPr>
                  <a:t> </a:t>
                </a:r>
              </a:p>
            </p:txBody>
          </p:sp>
        </mc:Fallback>
      </mc:AlternateContent>
      <p:grpSp>
        <p:nvGrpSpPr>
          <p:cNvPr id="8" name="群組 7"/>
          <p:cNvGrpSpPr/>
          <p:nvPr/>
        </p:nvGrpSpPr>
        <p:grpSpPr>
          <a:xfrm>
            <a:off x="3382283" y="2870614"/>
            <a:ext cx="5133067" cy="3360800"/>
            <a:chOff x="3726544" y="2694231"/>
            <a:chExt cx="5133067" cy="3360800"/>
          </a:xfrm>
        </p:grpSpPr>
        <p:pic>
          <p:nvPicPr>
            <p:cNvPr id="7" name="圖片 6"/>
            <p:cNvPicPr>
              <a:picLocks noChangeAspect="1"/>
            </p:cNvPicPr>
            <p:nvPr/>
          </p:nvPicPr>
          <p:blipFill>
            <a:blip r:embed="rId4"/>
            <a:stretch>
              <a:fillRect/>
            </a:stretch>
          </p:blipFill>
          <p:spPr>
            <a:xfrm>
              <a:off x="5140326" y="2694231"/>
              <a:ext cx="3719285" cy="3360800"/>
            </a:xfrm>
            <a:prstGeom prst="rect">
              <a:avLst/>
            </a:prstGeom>
          </p:spPr>
        </p:pic>
        <p:pic>
          <p:nvPicPr>
            <p:cNvPr id="3074" name="Picture 2" descr="Cri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6544" y="2997607"/>
              <a:ext cx="1974849" cy="148298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矩形 5"/>
          <p:cNvSpPr/>
          <p:nvPr/>
        </p:nvSpPr>
        <p:spPr>
          <a:xfrm>
            <a:off x="1384694" y="6285864"/>
            <a:ext cx="6374611" cy="369332"/>
          </a:xfrm>
          <a:prstGeom prst="rect">
            <a:avLst/>
          </a:prstGeom>
        </p:spPr>
        <p:txBody>
          <a:bodyPr wrap="square">
            <a:spAutoFit/>
          </a:bodyPr>
          <a:lstStyle/>
          <a:p>
            <a:pPr algn="ctr"/>
            <a:r>
              <a:rPr lang="zh-TW" altLang="en-US" dirty="0"/>
              <a:t>http://combiboilersleeds.com/picaso/critics/critics-4.html</a:t>
            </a:r>
          </a:p>
        </p:txBody>
      </p:sp>
      <p:sp>
        <p:nvSpPr>
          <p:cNvPr id="9" name="文字方塊 8"/>
          <p:cNvSpPr txBox="1"/>
          <p:nvPr/>
        </p:nvSpPr>
        <p:spPr>
          <a:xfrm>
            <a:off x="899843" y="4049564"/>
            <a:ext cx="3093589" cy="954107"/>
          </a:xfrm>
          <a:prstGeom prst="rect">
            <a:avLst/>
          </a:prstGeom>
          <a:noFill/>
        </p:spPr>
        <p:txBody>
          <a:bodyPr wrap="square" rtlCol="0">
            <a:spAutoFit/>
          </a:bodyPr>
          <a:lstStyle/>
          <a:p>
            <a:r>
              <a:rPr lang="en-US" altLang="zh-TW" sz="2800" dirty="0"/>
              <a:t>An actor can be found from a critic.</a:t>
            </a:r>
            <a:endParaRPr lang="zh-TW" altLang="en-US" sz="2800" dirty="0"/>
          </a:p>
        </p:txBody>
      </p:sp>
      <p:sp>
        <p:nvSpPr>
          <p:cNvPr id="11" name="文字方塊 10"/>
          <p:cNvSpPr txBox="1"/>
          <p:nvPr/>
        </p:nvSpPr>
        <p:spPr>
          <a:xfrm>
            <a:off x="1171036" y="5058121"/>
            <a:ext cx="2551202" cy="523220"/>
          </a:xfrm>
          <a:prstGeom prst="rect">
            <a:avLst/>
          </a:prstGeom>
          <a:noFill/>
        </p:spPr>
        <p:txBody>
          <a:bodyPr wrap="square" rtlCol="0">
            <a:spAutoFit/>
          </a:bodyPr>
          <a:lstStyle/>
          <a:p>
            <a:r>
              <a:rPr lang="en-US" altLang="zh-TW" sz="2800" dirty="0"/>
              <a:t>e.g. Q-learning</a:t>
            </a:r>
            <a:endParaRPr lang="zh-TW" altLang="en-US" sz="2800" dirty="0"/>
          </a:p>
        </p:txBody>
      </p:sp>
    </p:spTree>
    <p:extLst>
      <p:ext uri="{BB962C8B-B14F-4D97-AF65-F5344CB8AC3E}">
        <p14:creationId xmlns:p14="http://schemas.microsoft.com/office/powerpoint/2010/main" val="25965663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94244" y="4283469"/>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Critic</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dirty="0"/>
                  <a:t>State value function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𝑉</m:t>
                        </m:r>
                      </m:e>
                      <m:sup>
                        <m:r>
                          <a:rPr lang="zh-TW" altLang="en-US" i="1" smtClean="0">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oMath>
                </a14:m>
                <a:endParaRPr lang="en-US" altLang="zh-TW" dirty="0"/>
              </a:p>
              <a:p>
                <a:pPr lvl="1"/>
                <a:r>
                  <a:rPr lang="en-US" altLang="zh-TW" sz="2800" dirty="0"/>
                  <a:t>When using actor </a:t>
                </a:r>
                <a14:m>
                  <m:oMath xmlns:m="http://schemas.openxmlformats.org/officeDocument/2006/math">
                    <m:r>
                      <a:rPr lang="zh-TW" altLang="en-US" sz="2800" i="1">
                        <a:latin typeface="Cambria Math" panose="02040503050406030204" pitchFamily="18" charset="0"/>
                      </a:rPr>
                      <m:t>𝜋</m:t>
                    </m:r>
                  </m:oMath>
                </a14:m>
                <a:r>
                  <a:rPr lang="en-US" altLang="zh-TW" sz="2800" dirty="0"/>
                  <a:t>, the </a:t>
                </a:r>
                <a:r>
                  <a:rPr lang="en-US" altLang="zh-TW" sz="2800" i="1" dirty="0"/>
                  <a:t>cumulated</a:t>
                </a:r>
                <a:r>
                  <a:rPr lang="en-US" altLang="zh-TW" sz="2800" dirty="0"/>
                  <a:t> reward expects to be obtained after seeing observation (state) s </a:t>
                </a:r>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2241" r="-773"/>
                </a:stretch>
              </a:blipFill>
            </p:spPr>
            <p:txBody>
              <a:bodyPr/>
              <a:lstStyle/>
              <a:p>
                <a:r>
                  <a:rPr lang="zh-TW" altLang="en-US">
                    <a:noFill/>
                  </a:rPr>
                  <a:t> </a:t>
                </a:r>
              </a:p>
            </p:txBody>
          </p:sp>
        </mc:Fallback>
      </mc:AlternateContent>
      <p:pic>
        <p:nvPicPr>
          <p:cNvPr id="4" name="圖片 3"/>
          <p:cNvPicPr>
            <a:picLocks noChangeAspect="1"/>
          </p:cNvPicPr>
          <p:nvPr/>
        </p:nvPicPr>
        <p:blipFill>
          <a:blip r:embed="rId4"/>
          <a:stretch>
            <a:fillRect/>
          </a:stretch>
        </p:blipFill>
        <p:spPr>
          <a:xfrm>
            <a:off x="3662080" y="3767920"/>
            <a:ext cx="2496870" cy="1650140"/>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292008" y="4059160"/>
                <a:ext cx="1185036"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292008" y="4059160"/>
                <a:ext cx="1185036" cy="1358900"/>
              </a:xfrm>
              <a:prstGeom prst="rect">
                <a:avLst/>
              </a:prstGeom>
              <a:blipFill>
                <a:blip r:embed="rId5"/>
                <a:stretch>
                  <a:fillRect/>
                </a:stretch>
              </a:blipFill>
            </p:spPr>
            <p:txBody>
              <a:bodyPr/>
              <a:lstStyle/>
              <a:p>
                <a:r>
                  <a:rPr lang="zh-TW" altLang="en-US">
                    <a:noFill/>
                  </a:rPr>
                  <a:t> </a:t>
                </a:r>
              </a:p>
            </p:txBody>
          </p:sp>
        </mc:Fallback>
      </mc:AlternateContent>
      <p:sp>
        <p:nvSpPr>
          <p:cNvPr id="6" name="矩形 5"/>
          <p:cNvSpPr/>
          <p:nvPr/>
        </p:nvSpPr>
        <p:spPr>
          <a:xfrm>
            <a:off x="432298" y="4507778"/>
            <a:ext cx="304892" cy="461665"/>
          </a:xfrm>
          <a:prstGeom prst="rect">
            <a:avLst/>
          </a:prstGeom>
        </p:spPr>
        <p:txBody>
          <a:bodyPr wrap="none">
            <a:spAutoFit/>
          </a:bodyPr>
          <a:lstStyle/>
          <a:p>
            <a:r>
              <a:rPr lang="en-US" altLang="zh-TW" sz="2400" dirty="0"/>
              <a:t>s</a:t>
            </a:r>
            <a:endParaRPr lang="zh-TW" altLang="en-US" sz="2400" dirty="0"/>
          </a:p>
        </p:txBody>
      </p:sp>
      <p:cxnSp>
        <p:nvCxnSpPr>
          <p:cNvPr id="9" name="直線單箭頭接點 8"/>
          <p:cNvCxnSpPr>
            <a:stCxn id="5" idx="3"/>
          </p:cNvCxnSpPr>
          <p:nvPr/>
        </p:nvCxnSpPr>
        <p:spPr>
          <a:xfrm>
            <a:off x="2477044" y="4738610"/>
            <a:ext cx="77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p:cNvSpPr/>
              <p:nvPr/>
            </p:nvSpPr>
            <p:spPr>
              <a:xfrm>
                <a:off x="2477044" y="4209477"/>
                <a:ext cx="10340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e>
                      </m:d>
                    </m:oMath>
                  </m:oMathPara>
                </a14:m>
                <a:endParaRPr lang="zh-TW"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477044" y="4209477"/>
                <a:ext cx="1034001" cy="461665"/>
              </a:xfrm>
              <a:prstGeom prst="rect">
                <a:avLst/>
              </a:prstGeom>
              <a:blipFill>
                <a:blip r:embed="rId6"/>
                <a:stretch>
                  <a:fillRect/>
                </a:stretch>
              </a:blipFill>
            </p:spPr>
            <p:txBody>
              <a:bodyPr/>
              <a:lstStyle/>
              <a:p>
                <a:r>
                  <a:rPr lang="zh-TW" altLang="en-US">
                    <a:noFill/>
                  </a:rPr>
                  <a:t> </a:t>
                </a:r>
              </a:p>
            </p:txBody>
          </p:sp>
        </mc:Fallback>
      </mc:AlternateContent>
      <p:sp>
        <p:nvSpPr>
          <p:cNvPr id="11" name="文字方塊 10"/>
          <p:cNvSpPr txBox="1"/>
          <p:nvPr/>
        </p:nvSpPr>
        <p:spPr>
          <a:xfrm>
            <a:off x="2504858" y="4806078"/>
            <a:ext cx="977900" cy="461665"/>
          </a:xfrm>
          <a:prstGeom prst="rect">
            <a:avLst/>
          </a:prstGeom>
          <a:noFill/>
        </p:spPr>
        <p:txBody>
          <a:bodyPr wrap="square" rtlCol="0">
            <a:spAutoFit/>
          </a:bodyPr>
          <a:lstStyle/>
          <a:p>
            <a:r>
              <a:rPr lang="en-US" altLang="zh-TW" sz="2400" dirty="0"/>
              <a:t>scalar</a:t>
            </a:r>
            <a:endParaRPr lang="zh-TW" altLang="en-US" sz="2400" dirty="0"/>
          </a:p>
        </p:txBody>
      </p:sp>
      <p:sp>
        <p:nvSpPr>
          <p:cNvPr id="12" name="箭號: 向右 11"/>
          <p:cNvSpPr/>
          <p:nvPr/>
        </p:nvSpPr>
        <p:spPr>
          <a:xfrm>
            <a:off x="847062" y="4450626"/>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矩形 12"/>
              <p:cNvSpPr/>
              <p:nvPr/>
            </p:nvSpPr>
            <p:spPr>
              <a:xfrm>
                <a:off x="4027244" y="5506751"/>
                <a:ext cx="1910459" cy="461665"/>
              </a:xfrm>
              <a:prstGeom prst="rect">
                <a:avLst/>
              </a:prstGeom>
            </p:spPr>
            <p:txBody>
              <a:bodyPr wrap="none">
                <a:spAutoFit/>
              </a:bodyPr>
              <a:lstStyle/>
              <a:p>
                <a14:m>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e>
                    </m:d>
                  </m:oMath>
                </a14:m>
                <a:r>
                  <a:rPr lang="zh-TW" altLang="en-US" sz="2400" dirty="0"/>
                  <a:t> </a:t>
                </a:r>
                <a:r>
                  <a:rPr lang="en-US" altLang="zh-TW" sz="2400" dirty="0"/>
                  <a:t>is large</a:t>
                </a:r>
                <a:endParaRPr lang="zh-TW"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4027244" y="5506751"/>
                <a:ext cx="1910459" cy="461665"/>
              </a:xfrm>
              <a:prstGeom prst="rect">
                <a:avLst/>
              </a:prstGeom>
              <a:blipFill>
                <a:blip r:embed="rId7"/>
                <a:stretch>
                  <a:fillRect l="-958" t="-10526" r="-3834" b="-28947"/>
                </a:stretch>
              </a:blipFill>
            </p:spPr>
            <p:txBody>
              <a:bodyPr/>
              <a:lstStyle/>
              <a:p>
                <a:r>
                  <a:rPr lang="zh-TW" altLang="en-US">
                    <a:noFill/>
                  </a:rPr>
                  <a:t> </a:t>
                </a:r>
              </a:p>
            </p:txBody>
          </p:sp>
        </mc:Fallback>
      </mc:AlternateContent>
      <p:pic>
        <p:nvPicPr>
          <p:cNvPr id="15" name="圖片 14"/>
          <p:cNvPicPr>
            <a:picLocks noChangeAspect="1"/>
          </p:cNvPicPr>
          <p:nvPr/>
        </p:nvPicPr>
        <p:blipFill>
          <a:blip r:embed="rId8"/>
          <a:stretch>
            <a:fillRect/>
          </a:stretch>
        </p:blipFill>
        <p:spPr>
          <a:xfrm>
            <a:off x="6291733" y="3767920"/>
            <a:ext cx="2483623" cy="1655749"/>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6454467" y="5506750"/>
                <a:ext cx="2209003" cy="461665"/>
              </a:xfrm>
              <a:prstGeom prst="rect">
                <a:avLst/>
              </a:prstGeom>
            </p:spPr>
            <p:txBody>
              <a:bodyPr wrap="none">
                <a:spAutoFit/>
              </a:bodyPr>
              <a:lstStyle/>
              <a:p>
                <a14:m>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e>
                    </m:d>
                  </m:oMath>
                </a14:m>
                <a:r>
                  <a:rPr lang="zh-TW" altLang="en-US" sz="2400" dirty="0"/>
                  <a:t> </a:t>
                </a:r>
                <a:r>
                  <a:rPr lang="en-US" altLang="zh-TW" sz="2400" dirty="0"/>
                  <a:t>is smaller</a:t>
                </a:r>
                <a:endParaRPr lang="zh-TW"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6454467" y="5506750"/>
                <a:ext cx="2209003" cy="461665"/>
              </a:xfrm>
              <a:prstGeom prst="rect">
                <a:avLst/>
              </a:prstGeom>
              <a:blipFill>
                <a:blip r:embed="rId9"/>
                <a:stretch>
                  <a:fillRect l="-829" t="-10526" r="-3039" b="-289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377972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5" grpId="0" animBg="1"/>
      <p:bldP spid="6" grpId="0"/>
      <p:bldP spid="10" grpId="0"/>
      <p:bldP spid="11" grpId="0"/>
      <p:bldP spid="12" grpId="0" animBg="1"/>
      <p:bldP spid="13"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Critic</a:t>
            </a:r>
            <a:endParaRPr lang="zh-TW" altLang="en-US" dirty="0"/>
          </a:p>
        </p:txBody>
      </p:sp>
      <p:pic>
        <p:nvPicPr>
          <p:cNvPr id="12" name="圖片 11"/>
          <p:cNvPicPr>
            <a:picLocks noChangeAspect="1"/>
          </p:cNvPicPr>
          <p:nvPr/>
        </p:nvPicPr>
        <p:blipFill>
          <a:blip r:embed="rId3"/>
          <a:stretch>
            <a:fillRect/>
          </a:stretch>
        </p:blipFill>
        <p:spPr>
          <a:xfrm>
            <a:off x="4490391" y="219572"/>
            <a:ext cx="4653609" cy="6424759"/>
          </a:xfrm>
          <a:prstGeom prst="rect">
            <a:avLst/>
          </a:prstGeom>
        </p:spPr>
      </p:pic>
      <p:pic>
        <p:nvPicPr>
          <p:cNvPr id="14" name="圖片 13"/>
          <p:cNvPicPr>
            <a:picLocks noChangeAspect="1"/>
          </p:cNvPicPr>
          <p:nvPr/>
        </p:nvPicPr>
        <p:blipFill>
          <a:blip r:embed="rId4"/>
          <a:stretch>
            <a:fillRect/>
          </a:stretch>
        </p:blipFill>
        <p:spPr>
          <a:xfrm>
            <a:off x="2147241" y="3015306"/>
            <a:ext cx="2343150" cy="3629025"/>
          </a:xfrm>
          <a:prstGeom prst="rect">
            <a:avLst/>
          </a:prstGeom>
        </p:spPr>
      </p:pic>
      <mc:AlternateContent xmlns:mc="http://schemas.openxmlformats.org/markup-compatibility/2006" xmlns:a14="http://schemas.microsoft.com/office/drawing/2010/main">
        <mc:Choice Requires="a14">
          <p:sp>
            <p:nvSpPr>
              <p:cNvPr id="15" name="文字方塊 14"/>
              <p:cNvSpPr txBox="1"/>
              <p:nvPr/>
            </p:nvSpPr>
            <p:spPr>
              <a:xfrm>
                <a:off x="58056" y="1661661"/>
                <a:ext cx="4207177"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𝑉</m:t>
                          </m:r>
                        </m:e>
                        <m:sup>
                          <m:r>
                            <a:rPr lang="zh-TW" altLang="en-US" sz="2400" i="1">
                              <a:latin typeface="Cambria Math" panose="02040503050406030204" pitchFamily="18" charset="0"/>
                            </a:rPr>
                            <m:t>以前的</m:t>
                          </m:r>
                          <m:r>
                            <a:rPr lang="zh-TW" altLang="en-US" sz="2400" i="1" smtClean="0">
                              <a:latin typeface="Cambria Math" panose="02040503050406030204" pitchFamily="18" charset="0"/>
                            </a:rPr>
                            <m:t>阿</m:t>
                          </m:r>
                          <m:r>
                            <a:rPr lang="zh-TW" altLang="en-US" sz="2400" i="1">
                              <a:latin typeface="Cambria Math" panose="02040503050406030204" pitchFamily="18" charset="0"/>
                            </a:rPr>
                            <m:t>光</m:t>
                          </m:r>
                        </m:sup>
                      </m:sSup>
                      <m:d>
                        <m:dPr>
                          <m:ctrlPr>
                            <a:rPr lang="en-US" altLang="zh-TW" sz="2400" b="0" i="1" smtClean="0">
                              <a:latin typeface="Cambria Math" panose="02040503050406030204" pitchFamily="18" charset="0"/>
                            </a:rPr>
                          </m:ctrlPr>
                        </m:dPr>
                        <m:e>
                          <m:r>
                            <a:rPr lang="zh-TW" altLang="en-US" sz="2400" i="1">
                              <a:latin typeface="Cambria Math" panose="02040503050406030204" pitchFamily="18" charset="0"/>
                            </a:rPr>
                            <m:t>大馬步</m:t>
                          </m:r>
                          <m:r>
                            <a:rPr lang="zh-TW" altLang="en-US" sz="2400" i="1" smtClean="0">
                              <a:latin typeface="Cambria Math" panose="02040503050406030204" pitchFamily="18" charset="0"/>
                            </a:rPr>
                            <m:t>飛</m:t>
                          </m:r>
                        </m:e>
                      </m:d>
                      <m:r>
                        <a:rPr lang="en-US" altLang="zh-TW" sz="2400" i="1">
                          <a:latin typeface="Cambria Math" panose="02040503050406030204" pitchFamily="18" charset="0"/>
                        </a:rPr>
                        <m:t>=</m:t>
                      </m:r>
                      <m:r>
                        <m:rPr>
                          <m:sty m:val="p"/>
                        </m:rPr>
                        <a:rPr lang="en-US" altLang="zh-TW" sz="2400" b="0" i="0" smtClean="0">
                          <a:latin typeface="Cambria Math" panose="02040503050406030204" pitchFamily="18" charset="0"/>
                        </a:rPr>
                        <m:t>bad</m:t>
                      </m:r>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58056" y="1661661"/>
                <a:ext cx="4207177" cy="46057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58056" y="2191183"/>
                <a:ext cx="4367478"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𝑉</m:t>
                          </m:r>
                        </m:e>
                        <m:sup>
                          <m:r>
                            <a:rPr lang="zh-TW" altLang="en-US" sz="2400" i="1">
                              <a:latin typeface="Cambria Math" panose="02040503050406030204" pitchFamily="18" charset="0"/>
                            </a:rPr>
                            <m:t>變強的</m:t>
                          </m:r>
                          <m:r>
                            <a:rPr lang="zh-TW" altLang="en-US" sz="2400" i="1" smtClean="0">
                              <a:latin typeface="Cambria Math" panose="02040503050406030204" pitchFamily="18" charset="0"/>
                            </a:rPr>
                            <m:t>阿</m:t>
                          </m:r>
                          <m:r>
                            <a:rPr lang="zh-TW" altLang="en-US" sz="2400" i="1">
                              <a:latin typeface="Cambria Math" panose="02040503050406030204" pitchFamily="18" charset="0"/>
                            </a:rPr>
                            <m:t>光</m:t>
                          </m:r>
                        </m:sup>
                      </m:sSup>
                      <m:d>
                        <m:dPr>
                          <m:ctrlPr>
                            <a:rPr lang="en-US" altLang="zh-TW" sz="2400" b="0" i="1" smtClean="0">
                              <a:latin typeface="Cambria Math" panose="02040503050406030204" pitchFamily="18" charset="0"/>
                            </a:rPr>
                          </m:ctrlPr>
                        </m:dPr>
                        <m:e>
                          <m:r>
                            <a:rPr lang="zh-TW" altLang="en-US" sz="2400" i="1">
                              <a:latin typeface="Cambria Math" panose="02040503050406030204" pitchFamily="18" charset="0"/>
                            </a:rPr>
                            <m:t>大馬步</m:t>
                          </m:r>
                          <m:r>
                            <a:rPr lang="zh-TW" altLang="en-US" sz="2400" i="1" smtClean="0">
                              <a:latin typeface="Cambria Math" panose="02040503050406030204" pitchFamily="18" charset="0"/>
                            </a:rPr>
                            <m:t>飛</m:t>
                          </m:r>
                        </m:e>
                      </m:d>
                      <m:r>
                        <a:rPr lang="en-US" altLang="zh-TW" sz="2400" i="1">
                          <a:latin typeface="Cambria Math" panose="02040503050406030204" pitchFamily="18" charset="0"/>
                        </a:rPr>
                        <m:t>=</m:t>
                      </m:r>
                      <m:r>
                        <m:rPr>
                          <m:sty m:val="p"/>
                        </m:rPr>
                        <a:rPr lang="en-US" altLang="zh-TW" sz="2400" b="0" i="0" smtClean="0">
                          <a:latin typeface="Cambria Math" panose="02040503050406030204" pitchFamily="18" charset="0"/>
                        </a:rPr>
                        <m:t>good</m:t>
                      </m:r>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58056" y="2191183"/>
                <a:ext cx="4367478" cy="460575"/>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085912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lstStyle/>
              <a:p>
                <a:r>
                  <a:rPr lang="en-US" altLang="zh-TW" dirty="0"/>
                  <a:t>How to estimate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zh-TW" altLang="en-US" i="1">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oMath>
                </a14:m>
                <a:endParaRPr lang="zh-TW" alt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Monte-Carlo based approach</a:t>
                </a:r>
              </a:p>
              <a:p>
                <a:pPr lvl="1"/>
                <a:r>
                  <a:rPr lang="en-US" altLang="zh-TW" dirty="0"/>
                  <a:t>The critic watches </a:t>
                </a:r>
                <a14:m>
                  <m:oMath xmlns:m="http://schemas.openxmlformats.org/officeDocument/2006/math">
                    <m:r>
                      <a:rPr lang="zh-TW" altLang="en-US" i="1">
                        <a:latin typeface="Cambria Math" panose="02040503050406030204" pitchFamily="18" charset="0"/>
                      </a:rPr>
                      <m:t>𝜋</m:t>
                    </m:r>
                  </m:oMath>
                </a14:m>
                <a:r>
                  <a:rPr lang="zh-TW" altLang="en-US" dirty="0"/>
                  <a:t> </a:t>
                </a:r>
                <a:r>
                  <a:rPr lang="en-US" altLang="zh-TW" dirty="0"/>
                  <a:t>playing the game</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493486" y="3004457"/>
                <a:ext cx="3628571" cy="461665"/>
              </a:xfrm>
              <a:prstGeom prst="rect">
                <a:avLst/>
              </a:prstGeom>
              <a:noFill/>
            </p:spPr>
            <p:txBody>
              <a:bodyPr wrap="square" rtlCol="0">
                <a:spAutoFit/>
              </a:bodyPr>
              <a:lstStyle/>
              <a:p>
                <a:r>
                  <a:rPr lang="en-US" altLang="zh-TW" sz="2400" dirty="0"/>
                  <a:t>After seeing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𝑎</m:t>
                        </m:r>
                      </m:sub>
                    </m:sSub>
                  </m:oMath>
                </a14:m>
                <a:r>
                  <a:rPr lang="en-US" altLang="zh-TW" sz="2400" dirty="0"/>
                  <a:t>,</a:t>
                </a:r>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493486" y="3004457"/>
                <a:ext cx="3628571" cy="461665"/>
              </a:xfrm>
              <a:prstGeom prst="rect">
                <a:avLst/>
              </a:prstGeom>
              <a:blipFill>
                <a:blip r:embed="rId4"/>
                <a:stretch>
                  <a:fillRect l="-2689"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628650" y="3466122"/>
                <a:ext cx="3885292" cy="830997"/>
              </a:xfrm>
              <a:prstGeom prst="rect">
                <a:avLst/>
              </a:prstGeom>
              <a:noFill/>
            </p:spPr>
            <p:txBody>
              <a:bodyPr wrap="square" rtlCol="0">
                <a:spAutoFit/>
              </a:bodyPr>
              <a:lstStyle/>
              <a:p>
                <a:r>
                  <a:rPr lang="en-US" altLang="zh-TW" sz="2400" dirty="0"/>
                  <a:t>Until the end of the episode, the cumulated reward is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𝑎</m:t>
                        </m:r>
                      </m:sub>
                    </m:sSub>
                  </m:oMath>
                </a14:m>
                <a:r>
                  <a:rPr lang="en-US" altLang="zh-TW" sz="2400" dirty="0"/>
                  <a:t> </a:t>
                </a:r>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628650" y="3466122"/>
                <a:ext cx="3885292" cy="830997"/>
              </a:xfrm>
              <a:prstGeom prst="rect">
                <a:avLst/>
              </a:prstGeom>
              <a:blipFill>
                <a:blip r:embed="rId5"/>
                <a:stretch>
                  <a:fillRect l="-2355" t="-5882" r="-157"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493486" y="4653469"/>
                <a:ext cx="3628571" cy="461665"/>
              </a:xfrm>
              <a:prstGeom prst="rect">
                <a:avLst/>
              </a:prstGeom>
              <a:noFill/>
            </p:spPr>
            <p:txBody>
              <a:bodyPr wrap="square" rtlCol="0">
                <a:spAutoFit/>
              </a:bodyPr>
              <a:lstStyle/>
              <a:p>
                <a:r>
                  <a:rPr lang="en-US" altLang="zh-TW" sz="2400" dirty="0"/>
                  <a:t>After seeing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𝑏</m:t>
                        </m:r>
                      </m:sub>
                    </m:sSub>
                  </m:oMath>
                </a14:m>
                <a:r>
                  <a:rPr lang="en-US" altLang="zh-TW" sz="2400" dirty="0"/>
                  <a:t>,</a:t>
                </a:r>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93486" y="4653469"/>
                <a:ext cx="3628571" cy="461665"/>
              </a:xfrm>
              <a:prstGeom prst="rect">
                <a:avLst/>
              </a:prstGeom>
              <a:blipFill>
                <a:blip r:embed="rId6"/>
                <a:stretch>
                  <a:fillRect l="-2689"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628650" y="5115134"/>
                <a:ext cx="3885292" cy="830997"/>
              </a:xfrm>
              <a:prstGeom prst="rect">
                <a:avLst/>
              </a:prstGeom>
              <a:noFill/>
            </p:spPr>
            <p:txBody>
              <a:bodyPr wrap="square" rtlCol="0">
                <a:spAutoFit/>
              </a:bodyPr>
              <a:lstStyle/>
              <a:p>
                <a:r>
                  <a:rPr lang="en-US" altLang="zh-TW" sz="2400" dirty="0"/>
                  <a:t>Until the end of the episode, the cumulated reward is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𝑏</m:t>
                        </m:r>
                      </m:sub>
                    </m:sSub>
                  </m:oMath>
                </a14:m>
                <a:r>
                  <a:rPr lang="en-US" altLang="zh-TW" sz="2400" dirty="0"/>
                  <a:t> </a:t>
                </a:r>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28650" y="5115134"/>
                <a:ext cx="3885292" cy="830997"/>
              </a:xfrm>
              <a:prstGeom prst="rect">
                <a:avLst/>
              </a:prstGeom>
              <a:blipFill>
                <a:blip r:embed="rId7"/>
                <a:stretch>
                  <a:fillRect l="-2355" t="-5882" r="-157" b="-16176"/>
                </a:stretch>
              </a:blipFill>
            </p:spPr>
            <p:txBody>
              <a:bodyPr/>
              <a:lstStyle/>
              <a:p>
                <a:r>
                  <a:rPr lang="zh-TW" altLang="en-US">
                    <a:noFill/>
                  </a:rPr>
                  <a:t> </a:t>
                </a:r>
              </a:p>
            </p:txBody>
          </p:sp>
        </mc:Fallback>
      </mc:AlternateContent>
      <p:cxnSp>
        <p:nvCxnSpPr>
          <p:cNvPr id="11" name="直線單箭頭接點 10"/>
          <p:cNvCxnSpPr>
            <a:cxnSpLocks/>
          </p:cNvCxnSpPr>
          <p:nvPr/>
        </p:nvCxnSpPr>
        <p:spPr>
          <a:xfrm>
            <a:off x="6448041" y="3815179"/>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6781033" y="3563142"/>
                <a:ext cx="11734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e>
                      </m:d>
                    </m:oMath>
                  </m:oMathPara>
                </a14:m>
                <a:endParaRPr lang="zh-TW"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6781033" y="3563142"/>
                <a:ext cx="1173463" cy="46166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14160" y="3114525"/>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5714160" y="3114525"/>
                <a:ext cx="820965" cy="1358900"/>
              </a:xfrm>
              <a:prstGeom prst="rect">
                <a:avLst/>
              </a:prstGeom>
              <a:blipFill>
                <a:blip r:embed="rId9"/>
                <a:stretch>
                  <a:fillRect/>
                </a:stretch>
              </a:blipFill>
            </p:spPr>
            <p:txBody>
              <a:bodyPr/>
              <a:lstStyle/>
              <a:p>
                <a:r>
                  <a:rPr lang="zh-TW" altLang="en-US">
                    <a:noFill/>
                  </a:rPr>
                  <a:t> </a:t>
                </a:r>
              </a:p>
            </p:txBody>
          </p:sp>
        </mc:Fallback>
      </mc:AlternateContent>
      <p:cxnSp>
        <p:nvCxnSpPr>
          <p:cNvPr id="18" name="直線單箭頭接點 17"/>
          <p:cNvCxnSpPr>
            <a:cxnSpLocks/>
          </p:cNvCxnSpPr>
          <p:nvPr/>
        </p:nvCxnSpPr>
        <p:spPr>
          <a:xfrm>
            <a:off x="5322275" y="3793973"/>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群組 18"/>
          <p:cNvGrpSpPr/>
          <p:nvPr/>
        </p:nvGrpSpPr>
        <p:grpSpPr>
          <a:xfrm>
            <a:off x="4917166" y="3338832"/>
            <a:ext cx="542008" cy="910282"/>
            <a:chOff x="4892122" y="3228766"/>
            <a:chExt cx="542008" cy="910282"/>
          </a:xfrm>
        </p:grpSpPr>
        <p:sp>
          <p:nvSpPr>
            <p:cNvPr id="8" name="矩形 7"/>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p:cNvSpPr/>
                <p:nvPr/>
              </p:nvSpPr>
              <p:spPr>
                <a:xfrm>
                  <a:off x="4892122" y="3453073"/>
                  <a:ext cx="5420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oMath>
                    </m:oMathPara>
                  </a14:m>
                  <a:endParaRPr lang="zh-TW"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4892122" y="3453073"/>
                  <a:ext cx="542008" cy="461665"/>
                </a:xfrm>
                <a:prstGeom prst="rect">
                  <a:avLst/>
                </a:prstGeom>
                <a:blipFill>
                  <a:blip r:embed="rId10"/>
                  <a:stretch>
                    <a:fillRect/>
                  </a:stretch>
                </a:blipFill>
              </p:spPr>
              <p:txBody>
                <a:bodyPr/>
                <a:lstStyle/>
                <a:p>
                  <a:r>
                    <a:rPr lang="zh-TW" altLang="en-US">
                      <a:noFill/>
                    </a:rPr>
                    <a:t> </a:t>
                  </a:r>
                </a:p>
              </p:txBody>
            </p:sp>
          </mc:Fallback>
        </mc:AlternateContent>
      </p:grpSp>
      <p:cxnSp>
        <p:nvCxnSpPr>
          <p:cNvPr id="20" name="直線單箭頭接點 19"/>
          <p:cNvCxnSpPr>
            <a:cxnSpLocks/>
          </p:cNvCxnSpPr>
          <p:nvPr/>
        </p:nvCxnSpPr>
        <p:spPr>
          <a:xfrm>
            <a:off x="7815034" y="3823001"/>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8148026" y="3563138"/>
                <a:ext cx="588816" cy="461665"/>
              </a:xfrm>
              <a:prstGeom prst="rect">
                <a:avLst/>
              </a:prstGeom>
            </p:spPr>
            <p:txBody>
              <a:bodyPr wrap="none">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𝑎</m:t>
                        </m:r>
                      </m:sub>
                    </m:sSub>
                  </m:oMath>
                </a14:m>
                <a:r>
                  <a:rPr lang="en-US" altLang="zh-TW" sz="2400" dirty="0"/>
                  <a:t> </a:t>
                </a:r>
                <a:endParaRPr lang="zh-TW"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8148026" y="3563138"/>
                <a:ext cx="588816" cy="461665"/>
              </a:xfrm>
              <a:prstGeom prst="rect">
                <a:avLst/>
              </a:prstGeom>
              <a:blipFill>
                <a:blip r:embed="rId11"/>
                <a:stretch>
                  <a:fillRect l="-3125"/>
                </a:stretch>
              </a:blipFill>
            </p:spPr>
            <p:txBody>
              <a:bodyPr/>
              <a:lstStyle/>
              <a:p>
                <a:r>
                  <a:rPr lang="zh-TW" altLang="en-US">
                    <a:noFill/>
                  </a:rPr>
                  <a:t> </a:t>
                </a:r>
              </a:p>
            </p:txBody>
          </p:sp>
        </mc:Fallback>
      </mc:AlternateContent>
      <p:cxnSp>
        <p:nvCxnSpPr>
          <p:cNvPr id="22" name="直線單箭頭接點 21"/>
          <p:cNvCxnSpPr>
            <a:cxnSpLocks/>
          </p:cNvCxnSpPr>
          <p:nvPr/>
        </p:nvCxnSpPr>
        <p:spPr>
          <a:xfrm>
            <a:off x="6448041" y="5534149"/>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p:cNvSpPr/>
              <p:nvPr/>
            </p:nvSpPr>
            <p:spPr>
              <a:xfrm>
                <a:off x="6781033" y="5282112"/>
                <a:ext cx="12425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𝑏</m:t>
                              </m:r>
                            </m:sub>
                          </m:sSub>
                          <m:r>
                            <m:rPr>
                              <m:nor/>
                            </m:rPr>
                            <a:rPr lang="zh-TW" altLang="en-US" sz="2400" dirty="0"/>
                            <m:t> </m:t>
                          </m:r>
                        </m:e>
                      </m:d>
                    </m:oMath>
                  </m:oMathPara>
                </a14:m>
                <a:endParaRPr lang="zh-TW"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6781033" y="5282112"/>
                <a:ext cx="1242584" cy="461665"/>
              </a:xfrm>
              <a:prstGeom prst="rect">
                <a:avLst/>
              </a:prstGeom>
              <a:blipFill>
                <a:blip r:embed="rId12"/>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714160" y="4833495"/>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5714160" y="4833495"/>
                <a:ext cx="820965" cy="1358900"/>
              </a:xfrm>
              <a:prstGeom prst="rect">
                <a:avLst/>
              </a:prstGeom>
              <a:blipFill>
                <a:blip r:embed="rId13"/>
                <a:stretch>
                  <a:fillRect/>
                </a:stretch>
              </a:blipFill>
            </p:spPr>
            <p:txBody>
              <a:bodyPr/>
              <a:lstStyle/>
              <a:p>
                <a:r>
                  <a:rPr lang="zh-TW" altLang="en-US">
                    <a:noFill/>
                  </a:rPr>
                  <a:t> </a:t>
                </a:r>
              </a:p>
            </p:txBody>
          </p:sp>
        </mc:Fallback>
      </mc:AlternateContent>
      <p:cxnSp>
        <p:nvCxnSpPr>
          <p:cNvPr id="25" name="直線單箭頭接點 24"/>
          <p:cNvCxnSpPr>
            <a:cxnSpLocks/>
          </p:cNvCxnSpPr>
          <p:nvPr/>
        </p:nvCxnSpPr>
        <p:spPr>
          <a:xfrm>
            <a:off x="5322275" y="5512943"/>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4917166" y="5057802"/>
            <a:ext cx="542008" cy="910282"/>
            <a:chOff x="4892122" y="3228766"/>
            <a:chExt cx="542008" cy="910282"/>
          </a:xfrm>
        </p:grpSpPr>
        <p:sp>
          <p:nvSpPr>
            <p:cNvPr id="27" name="矩形 26"/>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矩形 27"/>
                <p:cNvSpPr/>
                <p:nvPr/>
              </p:nvSpPr>
              <p:spPr>
                <a:xfrm>
                  <a:off x="4892122" y="3453073"/>
                  <a:ext cx="5420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𝑏</m:t>
                            </m:r>
                          </m:sub>
                        </m:sSub>
                      </m:oMath>
                    </m:oMathPara>
                  </a14:m>
                  <a:endParaRPr lang="zh-TW" alt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4892122" y="3453073"/>
                  <a:ext cx="542008" cy="461665"/>
                </a:xfrm>
                <a:prstGeom prst="rect">
                  <a:avLst/>
                </a:prstGeom>
                <a:blipFill>
                  <a:blip r:embed="rId14"/>
                  <a:stretch>
                    <a:fillRect b="-2632"/>
                  </a:stretch>
                </a:blipFill>
              </p:spPr>
              <p:txBody>
                <a:bodyPr/>
                <a:lstStyle/>
                <a:p>
                  <a:r>
                    <a:rPr lang="zh-TW" altLang="en-US">
                      <a:noFill/>
                    </a:rPr>
                    <a:t> </a:t>
                  </a:r>
                </a:p>
              </p:txBody>
            </p:sp>
          </mc:Fallback>
        </mc:AlternateContent>
      </p:grpSp>
      <p:cxnSp>
        <p:nvCxnSpPr>
          <p:cNvPr id="29" name="直線單箭頭接點 28"/>
          <p:cNvCxnSpPr>
            <a:cxnSpLocks/>
          </p:cNvCxnSpPr>
          <p:nvPr/>
        </p:nvCxnSpPr>
        <p:spPr>
          <a:xfrm>
            <a:off x="7829548" y="5541971"/>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a:xfrm>
                <a:off x="8162540" y="5282108"/>
                <a:ext cx="591957" cy="461665"/>
              </a:xfrm>
              <a:prstGeom prst="rect">
                <a:avLst/>
              </a:prstGeom>
            </p:spPr>
            <p:txBody>
              <a:bodyPr wrap="none">
                <a:spAutoFit/>
              </a:bodyPr>
              <a:lstStyle/>
              <a:p>
                <a14:m>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𝑏</m:t>
                        </m:r>
                      </m:sub>
                    </m:sSub>
                  </m:oMath>
                </a14:m>
                <a:r>
                  <a:rPr lang="en-US" altLang="zh-TW" sz="2400" dirty="0"/>
                  <a:t> </a:t>
                </a:r>
                <a:endParaRPr lang="zh-TW"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8162540" y="5282108"/>
                <a:ext cx="591957" cy="461665"/>
              </a:xfrm>
              <a:prstGeom prst="rect">
                <a:avLst/>
              </a:prstGeom>
              <a:blipFill>
                <a:blip r:embed="rId15"/>
                <a:stretch>
                  <a:fillRect l="-2062" b="-26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77803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p:bldP spid="9" grpId="0" animBg="1"/>
      <p:bldP spid="21" grpId="0"/>
      <p:bldP spid="23" grpId="0"/>
      <p:bldP spid="24" grpId="0" animBg="1"/>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lstStyle/>
              <a:p>
                <a:r>
                  <a:rPr lang="en-US" altLang="zh-TW" dirty="0"/>
                  <a:t>How to estimate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zh-TW" altLang="en-US" i="1">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oMath>
                </a14:m>
                <a:endParaRPr lang="zh-TW" alt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zh-TW" altLang="en-US">
                    <a:noFill/>
                  </a:rPr>
                  <a:t> </a:t>
                </a:r>
              </a:p>
            </p:txBody>
          </p:sp>
        </mc:Fallback>
      </mc:AlternateContent>
      <p:sp>
        <p:nvSpPr>
          <p:cNvPr id="3" name="內容版面配置區 2"/>
          <p:cNvSpPr>
            <a:spLocks noGrp="1"/>
          </p:cNvSpPr>
          <p:nvPr>
            <p:ph idx="1"/>
          </p:nvPr>
        </p:nvSpPr>
        <p:spPr/>
        <p:txBody>
          <a:bodyPr/>
          <a:lstStyle/>
          <a:p>
            <a:r>
              <a:rPr lang="en-US" altLang="zh-TW" dirty="0"/>
              <a:t>Temporal-difference approach </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5384277" y="2349274"/>
                <a:ext cx="27551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i="1">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5384277" y="2349274"/>
                <a:ext cx="2755177" cy="430887"/>
              </a:xfrm>
              <a:prstGeom prst="rect">
                <a:avLst/>
              </a:prstGeom>
              <a:blipFill>
                <a:blip r:embed="rId4"/>
                <a:stretch>
                  <a:fillRect/>
                </a:stretch>
              </a:blipFill>
            </p:spPr>
            <p:txBody>
              <a:bodyPr/>
              <a:lstStyle/>
              <a:p>
                <a:r>
                  <a:rPr lang="zh-TW" altLang="en-US">
                    <a:noFill/>
                  </a:rPr>
                  <a:t> </a:t>
                </a:r>
              </a:p>
            </p:txBody>
          </p:sp>
        </mc:Fallback>
      </mc:AlternateContent>
      <p:cxnSp>
        <p:nvCxnSpPr>
          <p:cNvPr id="5" name="直線單箭頭接點 4"/>
          <p:cNvCxnSpPr>
            <a:cxnSpLocks/>
          </p:cNvCxnSpPr>
          <p:nvPr/>
        </p:nvCxnSpPr>
        <p:spPr>
          <a:xfrm>
            <a:off x="2695571" y="3409724"/>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p:cNvSpPr/>
              <p:nvPr/>
            </p:nvSpPr>
            <p:spPr>
              <a:xfrm>
                <a:off x="3028563" y="3157687"/>
                <a:ext cx="11383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028563" y="3157687"/>
                <a:ext cx="1138389"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961690" y="2709070"/>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1961690" y="2709070"/>
                <a:ext cx="820965" cy="1358900"/>
              </a:xfrm>
              <a:prstGeom prst="rect">
                <a:avLst/>
              </a:prstGeom>
              <a:blipFill>
                <a:blip r:embed="rId6"/>
                <a:stretch>
                  <a:fillRect/>
                </a:stretch>
              </a:blipFill>
            </p:spPr>
            <p:txBody>
              <a:bodyPr/>
              <a:lstStyle/>
              <a:p>
                <a:r>
                  <a:rPr lang="zh-TW" altLang="en-US">
                    <a:noFill/>
                  </a:rPr>
                  <a:t> </a:t>
                </a:r>
              </a:p>
            </p:txBody>
          </p:sp>
        </mc:Fallback>
      </mc:AlternateContent>
      <p:cxnSp>
        <p:nvCxnSpPr>
          <p:cNvPr id="8" name="直線單箭頭接點 7"/>
          <p:cNvCxnSpPr>
            <a:cxnSpLocks/>
          </p:cNvCxnSpPr>
          <p:nvPr/>
        </p:nvCxnSpPr>
        <p:spPr>
          <a:xfrm>
            <a:off x="1569805" y="3388518"/>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群組 8"/>
          <p:cNvGrpSpPr/>
          <p:nvPr/>
        </p:nvGrpSpPr>
        <p:grpSpPr>
          <a:xfrm>
            <a:off x="1164696" y="2933377"/>
            <a:ext cx="506934" cy="910282"/>
            <a:chOff x="4892122" y="3228766"/>
            <a:chExt cx="506934" cy="910282"/>
          </a:xfrm>
        </p:grpSpPr>
        <p:sp>
          <p:nvSpPr>
            <p:cNvPr id="10" name="矩形 9"/>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矩形 10"/>
                <p:cNvSpPr/>
                <p:nvPr/>
              </p:nvSpPr>
              <p:spPr>
                <a:xfrm>
                  <a:off x="4892122" y="3453073"/>
                  <a:ext cx="5069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oMath>
                    </m:oMathPara>
                  </a14:m>
                  <a:endParaRPr lang="zh-TW"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4892122" y="3453073"/>
                  <a:ext cx="506934" cy="461665"/>
                </a:xfrm>
                <a:prstGeom prst="rect">
                  <a:avLst/>
                </a:prstGeom>
                <a:blipFill>
                  <a:blip r:embed="rId7"/>
                  <a:stretch>
                    <a:fillRect/>
                  </a:stretch>
                </a:blipFill>
              </p:spPr>
              <p:txBody>
                <a:bodyPr/>
                <a:lstStyle/>
                <a:p>
                  <a:r>
                    <a:rPr lang="zh-TW" altLang="en-US">
                      <a:noFill/>
                    </a:rPr>
                    <a:t> </a:t>
                  </a:r>
                </a:p>
              </p:txBody>
            </p:sp>
          </mc:Fallback>
        </mc:AlternateContent>
      </p:grpSp>
      <p:cxnSp>
        <p:nvCxnSpPr>
          <p:cNvPr id="12" name="直線單箭頭接點 11"/>
          <p:cNvCxnSpPr>
            <a:cxnSpLocks/>
          </p:cNvCxnSpPr>
          <p:nvPr/>
        </p:nvCxnSpPr>
        <p:spPr>
          <a:xfrm>
            <a:off x="2695571" y="5128694"/>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3028563" y="4876657"/>
                <a:ext cx="14317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e>
                      </m:d>
                    </m:oMath>
                  </m:oMathPara>
                </a14:m>
                <a:endParaRPr lang="zh-TW"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3028563" y="4876657"/>
                <a:ext cx="1431739" cy="461665"/>
              </a:xfrm>
              <a:prstGeom prst="rect">
                <a:avLst/>
              </a:prstGeom>
              <a:blipFill>
                <a:blip r:embed="rId8"/>
                <a:stretch>
                  <a:fillRect b="-13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961690" y="4428040"/>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1961690" y="4428040"/>
                <a:ext cx="820965" cy="1358900"/>
              </a:xfrm>
              <a:prstGeom prst="rect">
                <a:avLst/>
              </a:prstGeom>
              <a:blipFill>
                <a:blip r:embed="rId9"/>
                <a:stretch>
                  <a:fillRect/>
                </a:stretch>
              </a:blipFill>
            </p:spPr>
            <p:txBody>
              <a:bodyPr/>
              <a:lstStyle/>
              <a:p>
                <a:r>
                  <a:rPr lang="zh-TW" altLang="en-US">
                    <a:noFill/>
                  </a:rPr>
                  <a:t> </a:t>
                </a:r>
              </a:p>
            </p:txBody>
          </p:sp>
        </mc:Fallback>
      </mc:AlternateContent>
      <p:cxnSp>
        <p:nvCxnSpPr>
          <p:cNvPr id="15" name="直線單箭頭接點 14"/>
          <p:cNvCxnSpPr>
            <a:cxnSpLocks/>
          </p:cNvCxnSpPr>
          <p:nvPr/>
        </p:nvCxnSpPr>
        <p:spPr>
          <a:xfrm>
            <a:off x="1569805" y="5107488"/>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群組 15"/>
          <p:cNvGrpSpPr/>
          <p:nvPr/>
        </p:nvGrpSpPr>
        <p:grpSpPr>
          <a:xfrm>
            <a:off x="922864" y="4652347"/>
            <a:ext cx="800284" cy="910282"/>
            <a:chOff x="4650290" y="3228766"/>
            <a:chExt cx="800284" cy="910282"/>
          </a:xfrm>
        </p:grpSpPr>
        <p:sp>
          <p:nvSpPr>
            <p:cNvPr id="17" name="矩形 16"/>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矩形 17"/>
                <p:cNvSpPr/>
                <p:nvPr/>
              </p:nvSpPr>
              <p:spPr>
                <a:xfrm>
                  <a:off x="4650290" y="3474280"/>
                  <a:ext cx="800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4650290" y="3474280"/>
                  <a:ext cx="800284" cy="461665"/>
                </a:xfrm>
                <a:prstGeom prst="rect">
                  <a:avLst/>
                </a:prstGeom>
                <a:blipFill>
                  <a:blip r:embed="rId10"/>
                  <a:stretch>
                    <a:fillRect b="-2632"/>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9" name="矩形 18"/>
              <p:cNvSpPr/>
              <p:nvPr/>
            </p:nvSpPr>
            <p:spPr>
              <a:xfrm>
                <a:off x="4981474" y="2973856"/>
                <a:ext cx="33819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e>
                      </m:d>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Sub>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r>
                            <m:rPr>
                              <m:nor/>
                            </m:rPr>
                            <a:rPr lang="zh-TW" altLang="en-US" sz="2400" dirty="0"/>
                            <m:t> </m:t>
                          </m:r>
                        </m:e>
                      </m:d>
                    </m:oMath>
                  </m:oMathPara>
                </a14:m>
                <a:endParaRPr lang="zh-TW"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4981474" y="2973856"/>
                <a:ext cx="3381951" cy="461665"/>
              </a:xfrm>
              <a:prstGeom prst="rect">
                <a:avLst/>
              </a:prstGeom>
              <a:blipFill>
                <a:blip r:embed="rId11"/>
                <a:stretch>
                  <a:fillRect b="-13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212050" y="4035411"/>
                <a:ext cx="268259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e>
                      </m:d>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e>
                      </m:d>
                    </m:oMath>
                  </m:oMathPara>
                </a14:m>
                <a:endParaRPr lang="zh-TW"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5212050" y="4035411"/>
                <a:ext cx="2682594" cy="461665"/>
              </a:xfrm>
              <a:prstGeom prst="rect">
                <a:avLst/>
              </a:prstGeom>
              <a:blipFill>
                <a:blip r:embed="rId12"/>
                <a:stretch>
                  <a:fillRect b="-1316"/>
                </a:stretch>
              </a:blipFill>
            </p:spPr>
            <p:txBody>
              <a:bodyPr/>
              <a:lstStyle/>
              <a:p>
                <a:r>
                  <a:rPr lang="zh-TW" altLang="en-US">
                    <a:noFill/>
                  </a:rPr>
                  <a:t> </a:t>
                </a:r>
              </a:p>
            </p:txBody>
          </p:sp>
        </mc:Fallback>
      </mc:AlternateContent>
      <p:cxnSp>
        <p:nvCxnSpPr>
          <p:cNvPr id="21" name="直線單箭頭接點 20"/>
          <p:cNvCxnSpPr>
            <a:cxnSpLocks/>
          </p:cNvCxnSpPr>
          <p:nvPr/>
        </p:nvCxnSpPr>
        <p:spPr>
          <a:xfrm>
            <a:off x="7838299" y="4295274"/>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8171291" y="4035411"/>
                <a:ext cx="4838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Sub>
                    </m:oMath>
                  </m:oMathPara>
                </a14:m>
                <a:endParaRPr lang="zh-TW"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8171291" y="4035411"/>
                <a:ext cx="483850" cy="461665"/>
              </a:xfrm>
              <a:prstGeom prst="rect">
                <a:avLst/>
              </a:prstGeom>
              <a:blipFill>
                <a:blip r:embed="rId13"/>
                <a:stretch>
                  <a:fillRect/>
                </a:stretch>
              </a:blipFill>
            </p:spPr>
            <p:txBody>
              <a:bodyPr/>
              <a:lstStyle/>
              <a:p>
                <a:r>
                  <a:rPr lang="zh-TW" altLang="en-US">
                    <a:noFill/>
                  </a:rPr>
                  <a:t> </a:t>
                </a:r>
              </a:p>
            </p:txBody>
          </p:sp>
        </mc:Fallback>
      </mc:AlternateContent>
      <p:sp>
        <p:nvSpPr>
          <p:cNvPr id="23" name="橢圓 22"/>
          <p:cNvSpPr/>
          <p:nvPr/>
        </p:nvSpPr>
        <p:spPr>
          <a:xfrm>
            <a:off x="4357107" y="4096998"/>
            <a:ext cx="429786" cy="4297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t>
            </a:r>
            <a:endParaRPr lang="zh-TW" altLang="en-US" sz="2400" dirty="0"/>
          </a:p>
        </p:txBody>
      </p:sp>
      <p:cxnSp>
        <p:nvCxnSpPr>
          <p:cNvPr id="24" name="直線單箭頭接點 23"/>
          <p:cNvCxnSpPr>
            <a:cxnSpLocks/>
            <a:endCxn id="23" idx="1"/>
          </p:cNvCxnSpPr>
          <p:nvPr/>
        </p:nvCxnSpPr>
        <p:spPr>
          <a:xfrm>
            <a:off x="3799032" y="3620788"/>
            <a:ext cx="621016" cy="5391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a:endCxn id="23" idx="3"/>
          </p:cNvCxnSpPr>
          <p:nvPr/>
        </p:nvCxnSpPr>
        <p:spPr>
          <a:xfrm flipV="1">
            <a:off x="3931950" y="4463843"/>
            <a:ext cx="488098" cy="469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cxnSpLocks/>
          </p:cNvCxnSpPr>
          <p:nvPr/>
        </p:nvCxnSpPr>
        <p:spPr>
          <a:xfrm flipV="1">
            <a:off x="4811884" y="4308388"/>
            <a:ext cx="419933" cy="3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318971" y="5878301"/>
            <a:ext cx="7258520" cy="830997"/>
          </a:xfrm>
          <a:prstGeom prst="rect">
            <a:avLst/>
          </a:prstGeom>
        </p:spPr>
        <p:txBody>
          <a:bodyPr wrap="square">
            <a:spAutoFit/>
          </a:bodyPr>
          <a:lstStyle/>
          <a:p>
            <a:r>
              <a:rPr lang="en-US" altLang="zh-TW" sz="2400" dirty="0"/>
              <a:t>Some applications have very long episodes, so that delaying all learning until an episode's end is too slow.</a:t>
            </a:r>
            <a:endParaRPr lang="zh-TW" altLang="en-US" sz="2400" dirty="0"/>
          </a:p>
        </p:txBody>
      </p:sp>
      <p:sp>
        <p:nvSpPr>
          <p:cNvPr id="28" name="矩形 27"/>
          <p:cNvSpPr/>
          <p:nvPr/>
        </p:nvSpPr>
        <p:spPr>
          <a:xfrm>
            <a:off x="6143655" y="2898416"/>
            <a:ext cx="850900" cy="738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93754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13" grpId="0"/>
      <p:bldP spid="14" grpId="0" animBg="1"/>
      <p:bldP spid="19" grpId="0"/>
      <p:bldP spid="20" grpId="0"/>
      <p:bldP spid="22" grpId="0"/>
      <p:bldP spid="23" grpId="0" animBg="1"/>
      <p:bldP spid="25" grpId="0"/>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MC </a:t>
            </a:r>
            <a:r>
              <a:rPr lang="en-US" altLang="zh-TW" dirty="0" err="1"/>
              <a:t>v.s</a:t>
            </a:r>
            <a:r>
              <a:rPr lang="en-US" altLang="zh-TW" dirty="0"/>
              <a:t>. TD</a:t>
            </a:r>
            <a:endParaRPr lang="zh-TW" altLang="en-US" dirty="0"/>
          </a:p>
        </p:txBody>
      </p:sp>
      <p:cxnSp>
        <p:nvCxnSpPr>
          <p:cNvPr id="4" name="直線單箭頭接點 3"/>
          <p:cNvCxnSpPr>
            <a:cxnSpLocks/>
          </p:cNvCxnSpPr>
          <p:nvPr/>
        </p:nvCxnSpPr>
        <p:spPr>
          <a:xfrm>
            <a:off x="2427583" y="2536486"/>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p:cNvSpPr/>
              <p:nvPr/>
            </p:nvSpPr>
            <p:spPr>
              <a:xfrm>
                <a:off x="2760575" y="2284449"/>
                <a:ext cx="11734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e>
                      </m:d>
                    </m:oMath>
                  </m:oMathPara>
                </a14:m>
                <a:endParaRPr lang="zh-TW"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760575" y="2284449"/>
                <a:ext cx="1173463" cy="461665"/>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693702" y="1835832"/>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1693702" y="1835832"/>
                <a:ext cx="820965" cy="1358900"/>
              </a:xfrm>
              <a:prstGeom prst="rect">
                <a:avLst/>
              </a:prstGeom>
              <a:blipFill>
                <a:blip r:embed="rId3"/>
                <a:stretch>
                  <a:fillRect/>
                </a:stretch>
              </a:blipFill>
            </p:spPr>
            <p:txBody>
              <a:bodyPr/>
              <a:lstStyle/>
              <a:p>
                <a:r>
                  <a:rPr lang="zh-TW" altLang="en-US">
                    <a:noFill/>
                  </a:rPr>
                  <a:t> </a:t>
                </a:r>
              </a:p>
            </p:txBody>
          </p:sp>
        </mc:Fallback>
      </mc:AlternateContent>
      <p:cxnSp>
        <p:nvCxnSpPr>
          <p:cNvPr id="7" name="直線單箭頭接點 6"/>
          <p:cNvCxnSpPr>
            <a:cxnSpLocks/>
          </p:cNvCxnSpPr>
          <p:nvPr/>
        </p:nvCxnSpPr>
        <p:spPr>
          <a:xfrm>
            <a:off x="1301817" y="2515280"/>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群組 7"/>
          <p:cNvGrpSpPr/>
          <p:nvPr/>
        </p:nvGrpSpPr>
        <p:grpSpPr>
          <a:xfrm>
            <a:off x="896708" y="2060139"/>
            <a:ext cx="542008" cy="910282"/>
            <a:chOff x="4892122" y="3228766"/>
            <a:chExt cx="542008" cy="910282"/>
          </a:xfrm>
        </p:grpSpPr>
        <p:sp>
          <p:nvSpPr>
            <p:cNvPr id="9" name="矩形 8"/>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p:cNvSpPr/>
                <p:nvPr/>
              </p:nvSpPr>
              <p:spPr>
                <a:xfrm>
                  <a:off x="4892122" y="3453073"/>
                  <a:ext cx="5420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oMath>
                    </m:oMathPara>
                  </a14:m>
                  <a:endParaRPr lang="zh-TW"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4892122" y="3453073"/>
                  <a:ext cx="542008" cy="461665"/>
                </a:xfrm>
                <a:prstGeom prst="rect">
                  <a:avLst/>
                </a:prstGeom>
                <a:blipFill>
                  <a:blip r:embed="rId10"/>
                  <a:stretch>
                    <a:fillRect/>
                  </a:stretch>
                </a:blipFill>
              </p:spPr>
              <p:txBody>
                <a:bodyPr/>
                <a:lstStyle/>
                <a:p>
                  <a:r>
                    <a:rPr lang="zh-TW" altLang="en-US">
                      <a:noFill/>
                    </a:rPr>
                    <a:t> </a:t>
                  </a:r>
                </a:p>
              </p:txBody>
            </p:sp>
          </mc:Fallback>
        </mc:AlternateContent>
      </p:grpSp>
      <p:cxnSp>
        <p:nvCxnSpPr>
          <p:cNvPr id="11" name="直線單箭頭接點 10"/>
          <p:cNvCxnSpPr>
            <a:cxnSpLocks/>
          </p:cNvCxnSpPr>
          <p:nvPr/>
        </p:nvCxnSpPr>
        <p:spPr>
          <a:xfrm>
            <a:off x="3794576" y="2544308"/>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4127568" y="2284445"/>
                <a:ext cx="588816" cy="461665"/>
              </a:xfrm>
              <a:prstGeom prst="rect">
                <a:avLst/>
              </a:prstGeom>
            </p:spPr>
            <p:txBody>
              <a:bodyPr wrap="none">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𝑎</m:t>
                        </m:r>
                      </m:sub>
                    </m:sSub>
                  </m:oMath>
                </a14:m>
                <a:r>
                  <a:rPr lang="en-US" altLang="zh-TW" sz="2400" dirty="0"/>
                  <a:t> </a:t>
                </a:r>
                <a:endParaRPr lang="zh-TW"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4127568" y="2284445"/>
                <a:ext cx="588816" cy="461665"/>
              </a:xfrm>
              <a:prstGeom prst="rect">
                <a:avLst/>
              </a:prstGeom>
              <a:blipFill>
                <a:blip r:embed="rId11"/>
                <a:stretch>
                  <a:fillRect l="-2062"/>
                </a:stretch>
              </a:blipFill>
            </p:spPr>
            <p:txBody>
              <a:bodyPr/>
              <a:lstStyle/>
              <a:p>
                <a:r>
                  <a:rPr lang="zh-TW" altLang="en-US">
                    <a:noFill/>
                  </a:rPr>
                  <a:t> </a:t>
                </a:r>
              </a:p>
            </p:txBody>
          </p:sp>
        </mc:Fallback>
      </mc:AlternateContent>
      <p:sp>
        <p:nvSpPr>
          <p:cNvPr id="13" name="文字方塊 12"/>
          <p:cNvSpPr txBox="1"/>
          <p:nvPr/>
        </p:nvSpPr>
        <p:spPr>
          <a:xfrm>
            <a:off x="5220462" y="2095686"/>
            <a:ext cx="2685143" cy="461665"/>
          </a:xfrm>
          <a:prstGeom prst="rect">
            <a:avLst/>
          </a:prstGeom>
          <a:noFill/>
        </p:spPr>
        <p:txBody>
          <a:bodyPr wrap="square" rtlCol="0">
            <a:spAutoFit/>
          </a:bodyPr>
          <a:lstStyle/>
          <a:p>
            <a:r>
              <a:rPr lang="en-US" altLang="zh-TW" sz="2400" dirty="0"/>
              <a:t>Larger variance</a:t>
            </a:r>
            <a:endParaRPr lang="zh-TW" altLang="en-US" sz="2400" dirty="0"/>
          </a:p>
        </p:txBody>
      </p:sp>
      <p:sp>
        <p:nvSpPr>
          <p:cNvPr id="14" name="文字方塊 13"/>
          <p:cNvSpPr txBox="1"/>
          <p:nvPr/>
        </p:nvSpPr>
        <p:spPr>
          <a:xfrm>
            <a:off x="5220462" y="2544308"/>
            <a:ext cx="2685143" cy="461665"/>
          </a:xfrm>
          <a:prstGeom prst="rect">
            <a:avLst/>
          </a:prstGeom>
          <a:noFill/>
        </p:spPr>
        <p:txBody>
          <a:bodyPr wrap="square" rtlCol="0">
            <a:spAutoFit/>
          </a:bodyPr>
          <a:lstStyle/>
          <a:p>
            <a:r>
              <a:rPr lang="en-US" altLang="zh-TW" sz="2400" dirty="0"/>
              <a:t>unbiased</a:t>
            </a:r>
            <a:endParaRPr lang="zh-TW" altLang="en-US" sz="2400" dirty="0"/>
          </a:p>
        </p:txBody>
      </p:sp>
      <p:grpSp>
        <p:nvGrpSpPr>
          <p:cNvPr id="31" name="群組 30"/>
          <p:cNvGrpSpPr/>
          <p:nvPr/>
        </p:nvGrpSpPr>
        <p:grpSpPr>
          <a:xfrm>
            <a:off x="896708" y="3564177"/>
            <a:ext cx="7852790" cy="1435306"/>
            <a:chOff x="896708" y="3564177"/>
            <a:chExt cx="7852790" cy="1435306"/>
          </a:xfrm>
        </p:grpSpPr>
        <p:cxnSp>
          <p:nvCxnSpPr>
            <p:cNvPr id="15" name="直線單箭頭接點 14"/>
            <p:cNvCxnSpPr>
              <a:cxnSpLocks/>
            </p:cNvCxnSpPr>
            <p:nvPr/>
          </p:nvCxnSpPr>
          <p:spPr>
            <a:xfrm>
              <a:off x="2427583" y="4264831"/>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2760575" y="4012794"/>
                  <a:ext cx="11383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2760575" y="4012794"/>
                  <a:ext cx="1138389" cy="461665"/>
                </a:xfrm>
                <a:prstGeom prst="rect">
                  <a:avLst/>
                </a:prstGeom>
                <a:blipFill>
                  <a:blip r:embed="rId12"/>
                  <a:stretch>
                    <a:fillRect b="-13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693702" y="3564177"/>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1693702" y="3564177"/>
                  <a:ext cx="820965" cy="1358900"/>
                </a:xfrm>
                <a:prstGeom prst="rect">
                  <a:avLst/>
                </a:prstGeom>
                <a:blipFill>
                  <a:blip r:embed="rId13"/>
                  <a:stretch>
                    <a:fillRect/>
                  </a:stretch>
                </a:blipFill>
              </p:spPr>
              <p:txBody>
                <a:bodyPr/>
                <a:lstStyle/>
                <a:p>
                  <a:r>
                    <a:rPr lang="zh-TW" altLang="en-US">
                      <a:noFill/>
                    </a:rPr>
                    <a:t> </a:t>
                  </a:r>
                </a:p>
              </p:txBody>
            </p:sp>
          </mc:Fallback>
        </mc:AlternateContent>
        <p:cxnSp>
          <p:nvCxnSpPr>
            <p:cNvPr id="18" name="直線單箭頭接點 17"/>
            <p:cNvCxnSpPr>
              <a:cxnSpLocks/>
            </p:cNvCxnSpPr>
            <p:nvPr/>
          </p:nvCxnSpPr>
          <p:spPr>
            <a:xfrm>
              <a:off x="1301817" y="4243625"/>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群組 18"/>
            <p:cNvGrpSpPr/>
            <p:nvPr/>
          </p:nvGrpSpPr>
          <p:grpSpPr>
            <a:xfrm>
              <a:off x="896708" y="3788484"/>
              <a:ext cx="506934" cy="910282"/>
              <a:chOff x="4892122" y="3228766"/>
              <a:chExt cx="506934" cy="910282"/>
            </a:xfrm>
          </p:grpSpPr>
          <p:sp>
            <p:nvSpPr>
              <p:cNvPr id="20" name="矩形 19"/>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1" name="矩形 20"/>
                  <p:cNvSpPr/>
                  <p:nvPr/>
                </p:nvSpPr>
                <p:spPr>
                  <a:xfrm>
                    <a:off x="4892122" y="3453073"/>
                    <a:ext cx="5069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oMath>
                      </m:oMathPara>
                    </a14:m>
                    <a:endParaRPr lang="zh-TW"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4892122" y="3453073"/>
                    <a:ext cx="506934" cy="461665"/>
                  </a:xfrm>
                  <a:prstGeom prst="rect">
                    <a:avLst/>
                  </a:prstGeom>
                  <a:blipFill>
                    <a:blip r:embed="rId14"/>
                    <a:stretch>
                      <a:fillRect b="-1316"/>
                    </a:stretch>
                  </a:blipFill>
                </p:spPr>
                <p:txBody>
                  <a:bodyPr/>
                  <a:lstStyle/>
                  <a:p>
                    <a:r>
                      <a:rPr lang="zh-TW" altLang="en-US">
                        <a:noFill/>
                      </a:rPr>
                      <a:t> </a:t>
                    </a:r>
                  </a:p>
                </p:txBody>
              </p:sp>
            </mc:Fallback>
          </mc:AlternateContent>
        </p:grpSp>
        <p:cxnSp>
          <p:nvCxnSpPr>
            <p:cNvPr id="22" name="直線單箭頭接點 21"/>
            <p:cNvCxnSpPr>
              <a:cxnSpLocks/>
            </p:cNvCxnSpPr>
            <p:nvPr/>
          </p:nvCxnSpPr>
          <p:spPr>
            <a:xfrm flipV="1">
              <a:off x="3840908" y="4251780"/>
              <a:ext cx="523552"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flipH="1">
              <a:off x="7557329" y="4304736"/>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3"/>
                <p:cNvSpPr/>
                <p:nvPr/>
              </p:nvSpPr>
              <p:spPr>
                <a:xfrm>
                  <a:off x="4908848" y="4033993"/>
                  <a:ext cx="14317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e>
                        </m:d>
                      </m:oMath>
                    </m:oMathPara>
                  </a14:m>
                  <a:endParaRPr lang="zh-TW"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4908848" y="4033993"/>
                  <a:ext cx="1431739" cy="461665"/>
                </a:xfrm>
                <a:prstGeom prst="rect">
                  <a:avLst/>
                </a:prstGeom>
                <a:blipFill>
                  <a:blip r:embed="rId15"/>
                  <a:stretch>
                    <a:fillRect b="-2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736364" y="3640583"/>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6736364" y="3640583"/>
                  <a:ext cx="820965" cy="1358900"/>
                </a:xfrm>
                <a:prstGeom prst="rect">
                  <a:avLst/>
                </a:prstGeom>
                <a:blipFill>
                  <a:blip r:embed="rId16"/>
                  <a:stretch>
                    <a:fillRect/>
                  </a:stretch>
                </a:blipFill>
              </p:spPr>
              <p:txBody>
                <a:bodyPr/>
                <a:lstStyle/>
                <a:p>
                  <a:r>
                    <a:rPr lang="zh-TW" altLang="en-US">
                      <a:noFill/>
                    </a:rPr>
                    <a:t> </a:t>
                  </a:r>
                </a:p>
              </p:txBody>
            </p:sp>
          </mc:Fallback>
        </mc:AlternateContent>
        <p:cxnSp>
          <p:nvCxnSpPr>
            <p:cNvPr id="26" name="直線單箭頭接點 25"/>
            <p:cNvCxnSpPr>
              <a:cxnSpLocks/>
            </p:cNvCxnSpPr>
            <p:nvPr/>
          </p:nvCxnSpPr>
          <p:spPr>
            <a:xfrm flipH="1">
              <a:off x="6277919" y="4279377"/>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p:cNvGrpSpPr/>
            <p:nvPr/>
          </p:nvGrpSpPr>
          <p:grpSpPr>
            <a:xfrm>
              <a:off x="7949214" y="3824236"/>
              <a:ext cx="800284" cy="910282"/>
              <a:chOff x="4650290" y="3228766"/>
              <a:chExt cx="800284" cy="910282"/>
            </a:xfrm>
          </p:grpSpPr>
          <p:sp>
            <p:nvSpPr>
              <p:cNvPr id="28" name="矩形 27"/>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矩形 28"/>
                  <p:cNvSpPr/>
                  <p:nvPr/>
                </p:nvSpPr>
                <p:spPr>
                  <a:xfrm>
                    <a:off x="4650290" y="3474280"/>
                    <a:ext cx="800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9" name="矩形 28"/>
                  <p:cNvSpPr>
                    <a:spLocks noRot="1" noChangeAspect="1" noMove="1" noResize="1" noEditPoints="1" noAdjustHandles="1" noChangeArrowheads="1" noChangeShapeType="1" noTextEdit="1"/>
                  </p:cNvSpPr>
                  <p:nvPr/>
                </p:nvSpPr>
                <p:spPr>
                  <a:xfrm>
                    <a:off x="4650290" y="3474280"/>
                    <a:ext cx="800284" cy="461665"/>
                  </a:xfrm>
                  <a:prstGeom prst="rect">
                    <a:avLst/>
                  </a:prstGeom>
                  <a:blipFill>
                    <a:blip r:embed="rId17"/>
                    <a:stretch>
                      <a:fillRect b="-266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0" name="矩形 29"/>
                <p:cNvSpPr/>
                <p:nvPr/>
              </p:nvSpPr>
              <p:spPr>
                <a:xfrm>
                  <a:off x="4364460" y="3991919"/>
                  <a:ext cx="7038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𝑟</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4364460" y="3991919"/>
                  <a:ext cx="703847" cy="461665"/>
                </a:xfrm>
                <a:prstGeom prst="rect">
                  <a:avLst/>
                </a:prstGeom>
                <a:blipFill>
                  <a:blip r:embed="rId18"/>
                  <a:stretch>
                    <a:fillRect/>
                  </a:stretch>
                </a:blipFill>
              </p:spPr>
              <p:txBody>
                <a:bodyPr/>
                <a:lstStyle/>
                <a:p>
                  <a:r>
                    <a:rPr lang="zh-TW" altLang="en-US">
                      <a:noFill/>
                    </a:rPr>
                    <a:t> </a:t>
                  </a:r>
                </a:p>
              </p:txBody>
            </p:sp>
          </mc:Fallback>
        </mc:AlternateContent>
      </p:grpSp>
      <p:sp>
        <p:nvSpPr>
          <p:cNvPr id="32" name="文字方塊 31"/>
          <p:cNvSpPr txBox="1"/>
          <p:nvPr/>
        </p:nvSpPr>
        <p:spPr>
          <a:xfrm>
            <a:off x="2647946" y="5419760"/>
            <a:ext cx="2685143" cy="461665"/>
          </a:xfrm>
          <a:prstGeom prst="rect">
            <a:avLst/>
          </a:prstGeom>
          <a:noFill/>
        </p:spPr>
        <p:txBody>
          <a:bodyPr wrap="square" rtlCol="0">
            <a:spAutoFit/>
          </a:bodyPr>
          <a:lstStyle/>
          <a:p>
            <a:r>
              <a:rPr lang="en-US" altLang="zh-TW" sz="2400" dirty="0"/>
              <a:t>Smaller variance</a:t>
            </a:r>
            <a:endParaRPr lang="zh-TW" altLang="en-US" sz="2400" dirty="0"/>
          </a:p>
        </p:txBody>
      </p:sp>
      <p:sp>
        <p:nvSpPr>
          <p:cNvPr id="33" name="文字方塊 32"/>
          <p:cNvSpPr txBox="1"/>
          <p:nvPr/>
        </p:nvSpPr>
        <p:spPr>
          <a:xfrm>
            <a:off x="5393792" y="5698278"/>
            <a:ext cx="2685143" cy="461665"/>
          </a:xfrm>
          <a:prstGeom prst="rect">
            <a:avLst/>
          </a:prstGeom>
          <a:noFill/>
        </p:spPr>
        <p:txBody>
          <a:bodyPr wrap="square" rtlCol="0">
            <a:spAutoFit/>
          </a:bodyPr>
          <a:lstStyle/>
          <a:p>
            <a:r>
              <a:rPr lang="en-US" altLang="zh-TW" sz="2400" dirty="0"/>
              <a:t>May be biased</a:t>
            </a:r>
            <a:endParaRPr lang="zh-TW" altLang="en-US" sz="2400" dirty="0"/>
          </a:p>
        </p:txBody>
      </p:sp>
      <p:cxnSp>
        <p:nvCxnSpPr>
          <p:cNvPr id="35" name="直線單箭頭接點 34"/>
          <p:cNvCxnSpPr>
            <a:cxnSpLocks/>
          </p:cNvCxnSpPr>
          <p:nvPr/>
        </p:nvCxnSpPr>
        <p:spPr>
          <a:xfrm flipH="1">
            <a:off x="3784079" y="4449619"/>
            <a:ext cx="689386" cy="10427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cxnSpLocks/>
          </p:cNvCxnSpPr>
          <p:nvPr/>
        </p:nvCxnSpPr>
        <p:spPr>
          <a:xfrm>
            <a:off x="5529032" y="4496626"/>
            <a:ext cx="714399" cy="124484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36" name="圖片 35">
            <a:extLst>
              <a:ext uri="{FF2B5EF4-FFF2-40B4-BE49-F238E27FC236}">
                <a16:creationId xmlns:a16="http://schemas.microsoft.com/office/drawing/2014/main" id="{ED3D6BFA-60A9-44F2-B227-2827B2C92C71}"/>
              </a:ext>
            </a:extLst>
          </p:cNvPr>
          <p:cNvPicPr>
            <a:picLocks noChangeAspect="1"/>
          </p:cNvPicPr>
          <p:nvPr/>
        </p:nvPicPr>
        <p:blipFill>
          <a:blip r:embed="rId19"/>
          <a:stretch>
            <a:fillRect/>
          </a:stretch>
        </p:blipFill>
        <p:spPr>
          <a:xfrm>
            <a:off x="3521662" y="533108"/>
            <a:ext cx="1579079" cy="1077215"/>
          </a:xfrm>
          <a:prstGeom prst="rect">
            <a:avLst/>
          </a:prstGeom>
        </p:spPr>
      </p:pic>
      <p:pic>
        <p:nvPicPr>
          <p:cNvPr id="37" name="圖片 36">
            <a:extLst>
              <a:ext uri="{FF2B5EF4-FFF2-40B4-BE49-F238E27FC236}">
                <a16:creationId xmlns:a16="http://schemas.microsoft.com/office/drawing/2014/main" id="{BAD9DADF-70B6-4520-A840-ADAF64EBABA0}"/>
              </a:ext>
            </a:extLst>
          </p:cNvPr>
          <p:cNvPicPr>
            <a:picLocks noChangeAspect="1"/>
          </p:cNvPicPr>
          <p:nvPr/>
        </p:nvPicPr>
        <p:blipFill>
          <a:blip r:embed="rId20"/>
          <a:stretch>
            <a:fillRect/>
          </a:stretch>
        </p:blipFill>
        <p:spPr>
          <a:xfrm>
            <a:off x="5196999" y="540224"/>
            <a:ext cx="1539365" cy="1058783"/>
          </a:xfrm>
          <a:prstGeom prst="rect">
            <a:avLst/>
          </a:prstGeom>
        </p:spPr>
      </p:pic>
      <p:pic>
        <p:nvPicPr>
          <p:cNvPr id="40" name="圖片 39">
            <a:extLst>
              <a:ext uri="{FF2B5EF4-FFF2-40B4-BE49-F238E27FC236}">
                <a16:creationId xmlns:a16="http://schemas.microsoft.com/office/drawing/2014/main" id="{74D92348-28E2-4EE4-898D-32218B9DC527}"/>
              </a:ext>
            </a:extLst>
          </p:cNvPr>
          <p:cNvPicPr>
            <a:picLocks noChangeAspect="1"/>
          </p:cNvPicPr>
          <p:nvPr/>
        </p:nvPicPr>
        <p:blipFill>
          <a:blip r:embed="rId21"/>
          <a:stretch>
            <a:fillRect/>
          </a:stretch>
        </p:blipFill>
        <p:spPr>
          <a:xfrm>
            <a:off x="7415942" y="566569"/>
            <a:ext cx="1564828" cy="1032438"/>
          </a:xfrm>
          <a:prstGeom prst="rect">
            <a:avLst/>
          </a:prstGeom>
        </p:spPr>
      </p:pic>
      <p:sp>
        <p:nvSpPr>
          <p:cNvPr id="3" name="文字方塊 2">
            <a:extLst>
              <a:ext uri="{FF2B5EF4-FFF2-40B4-BE49-F238E27FC236}">
                <a16:creationId xmlns:a16="http://schemas.microsoft.com/office/drawing/2014/main" id="{53CCACDC-F890-44D9-9BF6-6EAE58038D3C}"/>
              </a:ext>
            </a:extLst>
          </p:cNvPr>
          <p:cNvSpPr txBox="1"/>
          <p:nvPr/>
        </p:nvSpPr>
        <p:spPr>
          <a:xfrm>
            <a:off x="6618103" y="743307"/>
            <a:ext cx="888831" cy="523220"/>
          </a:xfrm>
          <a:prstGeom prst="rect">
            <a:avLst/>
          </a:prstGeom>
          <a:noFill/>
        </p:spPr>
        <p:txBody>
          <a:bodyPr wrap="square" rtlCol="0">
            <a:spAutoFit/>
          </a:bodyPr>
          <a:lstStyle/>
          <a:p>
            <a:pPr algn="ctr"/>
            <a:r>
              <a:rPr lang="en-US" altLang="zh-TW" sz="2800" dirty="0"/>
              <a:t>…</a:t>
            </a:r>
            <a:endParaRPr lang="zh-TW" altLang="en-US" sz="2800" dirty="0"/>
          </a:p>
        </p:txBody>
      </p:sp>
    </p:spTree>
    <p:extLst>
      <p:ext uri="{BB962C8B-B14F-4D97-AF65-F5344CB8AC3E}">
        <p14:creationId xmlns:p14="http://schemas.microsoft.com/office/powerpoint/2010/main" val="1876410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MC </a:t>
            </a:r>
            <a:r>
              <a:rPr lang="en-US" altLang="zh-TW" dirty="0" err="1"/>
              <a:t>v.s</a:t>
            </a:r>
            <a:r>
              <a:rPr lang="en-US" altLang="zh-TW" dirty="0"/>
              <a:t>. TD</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7886700" cy="4351338"/>
              </a:xfrm>
            </p:spPr>
            <p:txBody>
              <a:bodyPr/>
              <a:lstStyle/>
              <a:p>
                <a:r>
                  <a:rPr lang="en-US" altLang="zh-TW" dirty="0"/>
                  <a:t>The critic has the following 8 episodes</a:t>
                </a:r>
              </a:p>
              <a:p>
                <a:pPr lvl="1"/>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𝑎</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𝑟</m:t>
                    </m:r>
                    <m:r>
                      <a:rPr lang="en-US" altLang="zh-TW" b="0" i="1" smtClean="0">
                        <a:latin typeface="Cambria Math" panose="02040503050406030204" pitchFamily="18" charset="0"/>
                      </a:rPr>
                      <m:t>=0,</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𝑟</m:t>
                    </m:r>
                    <m:r>
                      <a:rPr lang="en-US" altLang="zh-TW" b="0" i="1" smtClean="0">
                        <a:latin typeface="Cambria Math" panose="02040503050406030204" pitchFamily="18" charset="0"/>
                      </a:rPr>
                      <m:t>=0</m:t>
                    </m:r>
                  </m:oMath>
                </a14:m>
                <a:r>
                  <a:rPr lang="en-US" altLang="zh-TW" b="0" dirty="0"/>
                  <a:t>, END</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 </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=0</m:t>
                    </m:r>
                  </m:oMath>
                </a14:m>
                <a:r>
                  <a:rPr lang="en-US" altLang="zh-TW" dirty="0"/>
                  <a:t>, END</a:t>
                </a:r>
                <a:endParaRPr lang="zh-TW" altLang="en-US" dirty="0"/>
              </a:p>
              <a:p>
                <a:pPr lvl="1"/>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7886700" cy="4351338"/>
              </a:xfrm>
              <a:blipFill>
                <a:blip r:embed="rId4"/>
                <a:stretch>
                  <a:fillRect l="-1391" t="-2241"/>
                </a:stretch>
              </a:blipFill>
            </p:spPr>
            <p:txBody>
              <a:bodyPr/>
              <a:lstStyle/>
              <a:p>
                <a:r>
                  <a:rPr lang="zh-TW" altLang="en-US">
                    <a:noFill/>
                  </a:rPr>
                  <a:t> </a:t>
                </a:r>
              </a:p>
            </p:txBody>
          </p:sp>
        </mc:Fallback>
      </mc:AlternateContent>
      <p:sp>
        <p:nvSpPr>
          <p:cNvPr id="4" name="矩形 3"/>
          <p:cNvSpPr/>
          <p:nvPr/>
        </p:nvSpPr>
        <p:spPr>
          <a:xfrm>
            <a:off x="6780374" y="612408"/>
            <a:ext cx="1734976" cy="830997"/>
          </a:xfrm>
          <a:prstGeom prst="rect">
            <a:avLst/>
          </a:prstGeom>
        </p:spPr>
        <p:txBody>
          <a:bodyPr wrap="square">
            <a:spAutoFit/>
          </a:bodyPr>
          <a:lstStyle/>
          <a:p>
            <a:r>
              <a:rPr lang="en-US" altLang="zh-TW" sz="2400" dirty="0"/>
              <a:t>[Sutton, v2, Example 6.4]</a:t>
            </a:r>
            <a:endParaRPr lang="zh-TW" altLang="en-US" sz="2400" dirty="0"/>
          </a:p>
        </p:txBody>
      </p:sp>
      <p:sp>
        <p:nvSpPr>
          <p:cNvPr id="5" name="文字方塊 4"/>
          <p:cNvSpPr txBox="1"/>
          <p:nvPr/>
        </p:nvSpPr>
        <p:spPr>
          <a:xfrm>
            <a:off x="116115" y="6395460"/>
            <a:ext cx="3236686" cy="369332"/>
          </a:xfrm>
          <a:prstGeom prst="rect">
            <a:avLst/>
          </a:prstGeom>
          <a:noFill/>
        </p:spPr>
        <p:txBody>
          <a:bodyPr wrap="square" rtlCol="0">
            <a:spAutoFit/>
          </a:bodyPr>
          <a:lstStyle/>
          <a:p>
            <a:r>
              <a:rPr lang="en-US" altLang="zh-TW" dirty="0"/>
              <a:t>(The actions are ignored here.)</a:t>
            </a:r>
            <a:endParaRPr lang="zh-TW" altLang="en-US" dirty="0"/>
          </a:p>
        </p:txBody>
      </p:sp>
      <mc:AlternateContent xmlns:mc="http://schemas.openxmlformats.org/markup-compatibility/2006" xmlns:a14="http://schemas.microsoft.com/office/drawing/2010/main">
        <mc:Choice Requires="a14">
          <p:sp>
            <p:nvSpPr>
              <p:cNvPr id="6" name="矩形 5"/>
              <p:cNvSpPr/>
              <p:nvPr/>
            </p:nvSpPr>
            <p:spPr>
              <a:xfrm>
                <a:off x="4572000" y="3396959"/>
                <a:ext cx="18562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𝑎</m:t>
                              </m:r>
                            </m:sub>
                          </m:sSub>
                        </m:e>
                      </m:d>
                      <m:r>
                        <a:rPr lang="en-US" altLang="zh-TW" sz="2800" b="0" i="1" smtClean="0">
                          <a:latin typeface="Cambria Math" panose="02040503050406030204" pitchFamily="18" charset="0"/>
                        </a:rPr>
                        <m:t>=?</m:t>
                      </m:r>
                    </m:oMath>
                  </m:oMathPara>
                </a14:m>
                <a:endParaRPr lang="zh-TW"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572000" y="3396959"/>
                <a:ext cx="1856214"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572000" y="2738803"/>
                <a:ext cx="2378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𝑏</m:t>
                              </m:r>
                            </m:sub>
                          </m:sSub>
                        </m:e>
                      </m:d>
                      <m:r>
                        <a:rPr lang="en-US" altLang="zh-TW" sz="2800" b="0" i="1" smtClean="0">
                          <a:latin typeface="Cambria Math" panose="02040503050406030204" pitchFamily="18" charset="0"/>
                        </a:rPr>
                        <m:t>=3/4</m:t>
                      </m:r>
                    </m:oMath>
                  </m:oMathPara>
                </a14:m>
                <a:endParaRPr lang="zh-TW"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4572000" y="2738803"/>
                <a:ext cx="2378793" cy="523220"/>
              </a:xfrm>
              <a:prstGeom prst="rect">
                <a:avLst/>
              </a:prstGeom>
              <a:blipFill>
                <a:blip r:embed="rId6"/>
                <a:stretch>
                  <a:fillRect/>
                </a:stretch>
              </a:blipFill>
            </p:spPr>
            <p:txBody>
              <a:bodyPr/>
              <a:lstStyle/>
              <a:p>
                <a:r>
                  <a:rPr lang="zh-TW" altLang="en-US">
                    <a:noFill/>
                  </a:rPr>
                  <a:t> </a:t>
                </a:r>
              </a:p>
            </p:txBody>
          </p:sp>
        </mc:Fallback>
      </mc:AlternateContent>
      <p:sp>
        <p:nvSpPr>
          <p:cNvPr id="8" name="文字方塊 7"/>
          <p:cNvSpPr txBox="1"/>
          <p:nvPr/>
        </p:nvSpPr>
        <p:spPr>
          <a:xfrm>
            <a:off x="6440914" y="3395145"/>
            <a:ext cx="678363"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9" name="文字方塊 8"/>
          <p:cNvSpPr txBox="1"/>
          <p:nvPr/>
        </p:nvSpPr>
        <p:spPr>
          <a:xfrm>
            <a:off x="7259066" y="3391517"/>
            <a:ext cx="892395" cy="523220"/>
          </a:xfrm>
          <a:prstGeom prst="rect">
            <a:avLst/>
          </a:prstGeom>
          <a:noFill/>
        </p:spPr>
        <p:txBody>
          <a:bodyPr wrap="square" rtlCol="0">
            <a:spAutoFit/>
          </a:bodyPr>
          <a:lstStyle/>
          <a:p>
            <a:pPr algn="ctr"/>
            <a:r>
              <a:rPr lang="en-US" altLang="zh-TW" sz="2800" dirty="0">
                <a:solidFill>
                  <a:srgbClr val="FF0000"/>
                </a:solidFill>
              </a:rPr>
              <a:t>3/4?</a:t>
            </a:r>
            <a:endParaRPr lang="zh-TW" altLang="en-US" sz="2800" dirty="0">
              <a:solidFill>
                <a:srgbClr val="FF0000"/>
              </a:solidFill>
            </a:endParaRPr>
          </a:p>
        </p:txBody>
      </p:sp>
      <p:sp>
        <p:nvSpPr>
          <p:cNvPr id="10" name="矩形 9"/>
          <p:cNvSpPr/>
          <p:nvPr/>
        </p:nvSpPr>
        <p:spPr>
          <a:xfrm>
            <a:off x="3914687" y="4270045"/>
            <a:ext cx="1848776" cy="461665"/>
          </a:xfrm>
          <a:prstGeom prst="rect">
            <a:avLst/>
          </a:prstGeom>
        </p:spPr>
        <p:txBody>
          <a:bodyPr wrap="none">
            <a:spAutoFit/>
          </a:bodyPr>
          <a:lstStyle/>
          <a:p>
            <a:r>
              <a:rPr lang="en-US" altLang="zh-TW" sz="2400" dirty="0"/>
              <a:t>Monte-Carlo:</a:t>
            </a:r>
            <a:endParaRPr lang="zh-TW" altLang="en-US" sz="2400" dirty="0"/>
          </a:p>
        </p:txBody>
      </p:sp>
      <p:sp>
        <p:nvSpPr>
          <p:cNvPr id="11" name="矩形 10"/>
          <p:cNvSpPr/>
          <p:nvPr/>
        </p:nvSpPr>
        <p:spPr>
          <a:xfrm>
            <a:off x="3936430" y="4890913"/>
            <a:ext cx="2794035" cy="461665"/>
          </a:xfrm>
          <a:prstGeom prst="rect">
            <a:avLst/>
          </a:prstGeom>
        </p:spPr>
        <p:txBody>
          <a:bodyPr wrap="none">
            <a:spAutoFit/>
          </a:bodyPr>
          <a:lstStyle/>
          <a:p>
            <a:r>
              <a:rPr lang="en-US" altLang="zh-TW" sz="2400" dirty="0"/>
              <a:t>Temporal-difference:</a:t>
            </a:r>
            <a:endParaRPr lang="zh-TW" altLang="en-US" sz="2400" dirty="0"/>
          </a:p>
        </p:txBody>
      </p:sp>
      <mc:AlternateContent xmlns:mc="http://schemas.openxmlformats.org/markup-compatibility/2006" xmlns:a14="http://schemas.microsoft.com/office/drawing/2010/main">
        <mc:Choice Requires="a14">
          <p:sp>
            <p:nvSpPr>
              <p:cNvPr id="12" name="矩形 11"/>
              <p:cNvSpPr/>
              <p:nvPr/>
            </p:nvSpPr>
            <p:spPr>
              <a:xfrm>
                <a:off x="5777185" y="4255531"/>
                <a:ext cx="20024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𝑎</m:t>
                              </m:r>
                            </m:sub>
                          </m:sSub>
                        </m:e>
                      </m:d>
                      <m:r>
                        <a:rPr lang="en-US" altLang="zh-TW" sz="2800" b="0" i="1" smtClean="0">
                          <a:latin typeface="Cambria Math" panose="02040503050406030204" pitchFamily="18" charset="0"/>
                        </a:rPr>
                        <m:t>=0</m:t>
                      </m:r>
                    </m:oMath>
                  </m:oMathPara>
                </a14:m>
                <a:endParaRPr lang="zh-TW"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5777185" y="4255531"/>
                <a:ext cx="2002471" cy="52322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601028" y="5470671"/>
                <a:ext cx="35679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𝑏</m:t>
                              </m:r>
                            </m:sub>
                          </m:sSub>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𝑟</m:t>
                      </m:r>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b="0" i="1" smtClean="0">
                                  <a:latin typeface="Cambria Math" panose="02040503050406030204" pitchFamily="18" charset="0"/>
                                </a:rPr>
                                <m:t>𝑎</m:t>
                              </m:r>
                            </m:sub>
                          </m:sSub>
                        </m:e>
                      </m:d>
                    </m:oMath>
                  </m:oMathPara>
                </a14:m>
                <a:endParaRPr lang="zh-TW"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4601028" y="5470671"/>
                <a:ext cx="3567900" cy="523220"/>
              </a:xfrm>
              <a:prstGeom prst="rect">
                <a:avLst/>
              </a:prstGeom>
              <a:blipFill>
                <a:blip r:embed="rId8"/>
                <a:stretch>
                  <a:fillRect/>
                </a:stretch>
              </a:blipFill>
            </p:spPr>
            <p:txBody>
              <a:bodyPr/>
              <a:lstStyle/>
              <a:p>
                <a:r>
                  <a:rPr lang="zh-TW" altLang="en-US">
                    <a:noFill/>
                  </a:rPr>
                  <a:t> </a:t>
                </a:r>
              </a:p>
            </p:txBody>
          </p:sp>
        </mc:Fallback>
      </mc:AlternateContent>
      <p:sp>
        <p:nvSpPr>
          <p:cNvPr id="14" name="文字方塊 13"/>
          <p:cNvSpPr txBox="1"/>
          <p:nvPr/>
        </p:nvSpPr>
        <p:spPr>
          <a:xfrm>
            <a:off x="6950793" y="5908096"/>
            <a:ext cx="892395" cy="523220"/>
          </a:xfrm>
          <a:prstGeom prst="rect">
            <a:avLst/>
          </a:prstGeom>
          <a:noFill/>
        </p:spPr>
        <p:txBody>
          <a:bodyPr wrap="square" rtlCol="0">
            <a:spAutoFit/>
          </a:bodyPr>
          <a:lstStyle/>
          <a:p>
            <a:pPr algn="ctr"/>
            <a:r>
              <a:rPr lang="en-US" altLang="zh-TW" sz="2800" dirty="0">
                <a:solidFill>
                  <a:srgbClr val="FF0000"/>
                </a:solidFill>
              </a:rPr>
              <a:t>3/4</a:t>
            </a:r>
            <a:endParaRPr lang="zh-TW" altLang="en-US" sz="2800" dirty="0">
              <a:solidFill>
                <a:srgbClr val="FF0000"/>
              </a:solidFill>
            </a:endParaRPr>
          </a:p>
        </p:txBody>
      </p:sp>
      <p:sp>
        <p:nvSpPr>
          <p:cNvPr id="15" name="文字方塊 14"/>
          <p:cNvSpPr txBox="1"/>
          <p:nvPr/>
        </p:nvSpPr>
        <p:spPr>
          <a:xfrm>
            <a:off x="4868194" y="5923292"/>
            <a:ext cx="892395" cy="523220"/>
          </a:xfrm>
          <a:prstGeom prst="rect">
            <a:avLst/>
          </a:prstGeom>
          <a:noFill/>
        </p:spPr>
        <p:txBody>
          <a:bodyPr wrap="square" rtlCol="0">
            <a:spAutoFit/>
          </a:bodyPr>
          <a:lstStyle/>
          <a:p>
            <a:pPr algn="ctr"/>
            <a:r>
              <a:rPr lang="en-US" altLang="zh-TW" sz="2800" dirty="0">
                <a:solidFill>
                  <a:srgbClr val="FF0000"/>
                </a:solidFill>
              </a:rPr>
              <a:t>3/4</a:t>
            </a:r>
            <a:endParaRPr lang="zh-TW" altLang="en-US" sz="2800" dirty="0">
              <a:solidFill>
                <a:srgbClr val="FF0000"/>
              </a:solidFill>
            </a:endParaRPr>
          </a:p>
        </p:txBody>
      </p:sp>
      <p:sp>
        <p:nvSpPr>
          <p:cNvPr id="16" name="文字方塊 15"/>
          <p:cNvSpPr txBox="1"/>
          <p:nvPr/>
        </p:nvSpPr>
        <p:spPr>
          <a:xfrm>
            <a:off x="5881113" y="5907457"/>
            <a:ext cx="892395"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Tree>
    <p:extLst>
      <p:ext uri="{BB962C8B-B14F-4D97-AF65-F5344CB8AC3E}">
        <p14:creationId xmlns:p14="http://schemas.microsoft.com/office/powerpoint/2010/main" val="8086758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Another Critic</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7886700" cy="4351338"/>
              </a:xfrm>
            </p:spPr>
            <p:txBody>
              <a:bodyPr>
                <a:normAutofit/>
              </a:bodyPr>
              <a:lstStyle/>
              <a:p>
                <a:r>
                  <a:rPr lang="en-US" altLang="zh-TW" dirty="0"/>
                  <a:t>State-action value function </a:t>
                </a:r>
                <a14:m>
                  <m:oMath xmlns:m="http://schemas.openxmlformats.org/officeDocument/2006/math">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𝑄</m:t>
                        </m:r>
                      </m:e>
                      <m:sup>
                        <m:r>
                          <a:rPr lang="zh-TW" altLang="en-US" i="1">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𝑎</m:t>
                        </m:r>
                      </m:e>
                    </m:d>
                  </m:oMath>
                </a14:m>
                <a:endParaRPr lang="en-US" altLang="zh-TW" dirty="0"/>
              </a:p>
              <a:p>
                <a:pPr lvl="1"/>
                <a:r>
                  <a:rPr lang="en-US" altLang="zh-TW" sz="2800" dirty="0"/>
                  <a:t>When using actor </a:t>
                </a:r>
                <a14:m>
                  <m:oMath xmlns:m="http://schemas.openxmlformats.org/officeDocument/2006/math">
                    <m:r>
                      <a:rPr lang="zh-TW" altLang="en-US" sz="2800" i="1">
                        <a:latin typeface="Cambria Math" panose="02040503050406030204" pitchFamily="18" charset="0"/>
                      </a:rPr>
                      <m:t>𝜋</m:t>
                    </m:r>
                  </m:oMath>
                </a14:m>
                <a:r>
                  <a:rPr lang="en-US" altLang="zh-TW" sz="2800" dirty="0"/>
                  <a:t>, the </a:t>
                </a:r>
                <a:r>
                  <a:rPr lang="en-US" altLang="zh-TW" sz="2800" i="1" dirty="0"/>
                  <a:t>cumulated</a:t>
                </a:r>
                <a:r>
                  <a:rPr lang="en-US" altLang="zh-TW" sz="2800" dirty="0"/>
                  <a:t> reward expects to be obtained after seeing observation s and taking a</a:t>
                </a:r>
              </a:p>
              <a:p>
                <a:pPr lvl="1"/>
                <a:endParaRPr lang="en-US" altLang="zh-TW" sz="2800" dirty="0"/>
              </a:p>
              <a:p>
                <a:pPr lvl="1"/>
                <a:endParaRPr lang="en-US" altLang="zh-TW" sz="2800" dirty="0"/>
              </a:p>
              <a:p>
                <a:pPr lvl="1"/>
                <a:endParaRPr lang="en-US" altLang="zh-TW" sz="2800" dirty="0"/>
              </a:p>
              <a:p>
                <a:pPr lvl="1"/>
                <a:endParaRPr lang="en-US" altLang="zh-TW" sz="2800" dirty="0"/>
              </a:p>
              <a:p>
                <a:endParaRPr lang="en-US" altLang="zh-TW" dirty="0"/>
              </a:p>
              <a:p>
                <a:endParaRPr lang="zh-TW" altLang="en-US"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7886700" cy="4351338"/>
              </a:xfrm>
              <a:blipFill>
                <a:blip r:embed="rId2"/>
                <a:stretch>
                  <a:fillRect l="-1391" t="-2241" r="-7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202628" y="4110600"/>
                <a:ext cx="1185036" cy="15410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202628" y="4110600"/>
                <a:ext cx="1185036" cy="1541088"/>
              </a:xfrm>
              <a:prstGeom prst="rect">
                <a:avLst/>
              </a:prstGeom>
              <a:blipFill>
                <a:blip r:embed="rId3"/>
                <a:stretch>
                  <a:fillRect/>
                </a:stretch>
              </a:blipFill>
            </p:spPr>
            <p:txBody>
              <a:bodyPr/>
              <a:lstStyle/>
              <a:p>
                <a:r>
                  <a:rPr lang="zh-TW" altLang="en-US">
                    <a:noFill/>
                  </a:rPr>
                  <a:t> </a:t>
                </a:r>
              </a:p>
            </p:txBody>
          </p:sp>
        </mc:Fallback>
      </mc:AlternateContent>
      <p:grpSp>
        <p:nvGrpSpPr>
          <p:cNvPr id="11" name="群組 10"/>
          <p:cNvGrpSpPr/>
          <p:nvPr/>
        </p:nvGrpSpPr>
        <p:grpSpPr>
          <a:xfrm>
            <a:off x="268560" y="4110600"/>
            <a:ext cx="381000" cy="910282"/>
            <a:chOff x="474454" y="4821896"/>
            <a:chExt cx="381000" cy="910282"/>
          </a:xfrm>
        </p:grpSpPr>
        <p:sp>
          <p:nvSpPr>
            <p:cNvPr id="4" name="矩形 3"/>
            <p:cNvSpPr/>
            <p:nvPr/>
          </p:nvSpPr>
          <p:spPr>
            <a:xfrm>
              <a:off x="474454" y="482189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矩形 5"/>
            <p:cNvSpPr/>
            <p:nvPr/>
          </p:nvSpPr>
          <p:spPr>
            <a:xfrm>
              <a:off x="512508" y="5046205"/>
              <a:ext cx="304892" cy="461665"/>
            </a:xfrm>
            <a:prstGeom prst="rect">
              <a:avLst/>
            </a:prstGeom>
          </p:spPr>
          <p:txBody>
            <a:bodyPr wrap="none">
              <a:spAutoFit/>
            </a:bodyPr>
            <a:lstStyle/>
            <a:p>
              <a:r>
                <a:rPr lang="en-US" altLang="zh-TW" sz="2400" dirty="0"/>
                <a:t>s</a:t>
              </a:r>
              <a:endParaRPr lang="zh-TW" altLang="en-US" sz="2400" dirty="0"/>
            </a:p>
          </p:txBody>
        </p:sp>
      </p:grpSp>
      <p:cxnSp>
        <p:nvCxnSpPr>
          <p:cNvPr id="7" name="直線單箭頭接點 6"/>
          <p:cNvCxnSpPr>
            <a:stCxn id="5" idx="3"/>
          </p:cNvCxnSpPr>
          <p:nvPr/>
        </p:nvCxnSpPr>
        <p:spPr>
          <a:xfrm>
            <a:off x="2387664" y="4881144"/>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p:cNvSpPr/>
              <p:nvPr/>
            </p:nvSpPr>
            <p:spPr>
              <a:xfrm>
                <a:off x="2373981" y="4333849"/>
                <a:ext cx="1334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oMath>
                  </m:oMathPara>
                </a14:m>
                <a:endParaRPr lang="zh-TW"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373981" y="4333849"/>
                <a:ext cx="1334917" cy="461665"/>
              </a:xfrm>
              <a:prstGeom prst="rect">
                <a:avLst/>
              </a:prstGeom>
              <a:blipFill>
                <a:blip r:embed="rId4"/>
                <a:stretch>
                  <a:fillRect b="-11842"/>
                </a:stretch>
              </a:blipFill>
            </p:spPr>
            <p:txBody>
              <a:bodyPr/>
              <a:lstStyle/>
              <a:p>
                <a:r>
                  <a:rPr lang="zh-TW" altLang="en-US">
                    <a:noFill/>
                  </a:rPr>
                  <a:t> </a:t>
                </a:r>
              </a:p>
            </p:txBody>
          </p:sp>
        </mc:Fallback>
      </mc:AlternateContent>
      <p:sp>
        <p:nvSpPr>
          <p:cNvPr id="9" name="文字方塊 8"/>
          <p:cNvSpPr txBox="1"/>
          <p:nvPr/>
        </p:nvSpPr>
        <p:spPr>
          <a:xfrm>
            <a:off x="2572510" y="4917108"/>
            <a:ext cx="977900" cy="461665"/>
          </a:xfrm>
          <a:prstGeom prst="rect">
            <a:avLst/>
          </a:prstGeom>
          <a:noFill/>
        </p:spPr>
        <p:txBody>
          <a:bodyPr wrap="square" rtlCol="0">
            <a:spAutoFit/>
          </a:bodyPr>
          <a:lstStyle/>
          <a:p>
            <a:r>
              <a:rPr lang="en-US" altLang="zh-TW" sz="2400" dirty="0"/>
              <a:t>scalar</a:t>
            </a:r>
            <a:endParaRPr lang="zh-TW" altLang="en-US" sz="2400" dirty="0"/>
          </a:p>
        </p:txBody>
      </p:sp>
      <p:sp>
        <p:nvSpPr>
          <p:cNvPr id="10" name="箭號: 向右 9"/>
          <p:cNvSpPr/>
          <p:nvPr/>
        </p:nvSpPr>
        <p:spPr>
          <a:xfrm>
            <a:off x="771160" y="4267440"/>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12" name="群組 11"/>
          <p:cNvGrpSpPr/>
          <p:nvPr/>
        </p:nvGrpSpPr>
        <p:grpSpPr>
          <a:xfrm>
            <a:off x="261353" y="5147846"/>
            <a:ext cx="381000" cy="461665"/>
            <a:chOff x="474454" y="5046205"/>
            <a:chExt cx="381000" cy="461665"/>
          </a:xfrm>
        </p:grpSpPr>
        <p:sp>
          <p:nvSpPr>
            <p:cNvPr id="13" name="矩形 12"/>
            <p:cNvSpPr/>
            <p:nvPr/>
          </p:nvSpPr>
          <p:spPr>
            <a:xfrm>
              <a:off x="474454" y="5052729"/>
              <a:ext cx="381000" cy="455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矩形 13"/>
            <p:cNvSpPr/>
            <p:nvPr/>
          </p:nvSpPr>
          <p:spPr>
            <a:xfrm>
              <a:off x="512508" y="5046205"/>
              <a:ext cx="332142" cy="461665"/>
            </a:xfrm>
            <a:prstGeom prst="rect">
              <a:avLst/>
            </a:prstGeom>
          </p:spPr>
          <p:txBody>
            <a:bodyPr wrap="none">
              <a:spAutoFit/>
            </a:bodyPr>
            <a:lstStyle/>
            <a:p>
              <a:r>
                <a:rPr lang="en-US" altLang="zh-TW" sz="2400" dirty="0"/>
                <a:t>a</a:t>
              </a:r>
              <a:endParaRPr lang="zh-TW" altLang="en-US" sz="2400" dirty="0"/>
            </a:p>
          </p:txBody>
        </p:sp>
      </p:grpSp>
      <p:sp>
        <p:nvSpPr>
          <p:cNvPr id="15" name="箭號: 向右 14"/>
          <p:cNvSpPr/>
          <p:nvPr/>
        </p:nvSpPr>
        <p:spPr>
          <a:xfrm>
            <a:off x="771160" y="5055087"/>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2" name="直線單箭頭接點 21"/>
          <p:cNvCxnSpPr/>
          <p:nvPr/>
        </p:nvCxnSpPr>
        <p:spPr>
          <a:xfrm>
            <a:off x="5275938" y="4438590"/>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p:cNvSpPr/>
              <p:nvPr/>
            </p:nvSpPr>
            <p:spPr>
              <a:xfrm>
                <a:off x="6555624" y="4176064"/>
                <a:ext cx="22844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𝑙𝑒𝑓𝑡</m:t>
                          </m:r>
                        </m:e>
                      </m:d>
                    </m:oMath>
                  </m:oMathPara>
                </a14:m>
                <a:endParaRPr lang="zh-TW"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6555624" y="4176064"/>
                <a:ext cx="2284408" cy="461665"/>
              </a:xfrm>
              <a:prstGeom prst="rect">
                <a:avLst/>
              </a:prstGeom>
              <a:blipFill>
                <a:blip r:embed="rId5"/>
                <a:stretch>
                  <a:fillRect b="-171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543986" y="5124565"/>
                <a:ext cx="230768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𝑓𝑖𝑟𝑒</m:t>
                          </m:r>
                        </m:e>
                      </m:d>
                    </m:oMath>
                  </m:oMathPara>
                </a14:m>
                <a:endParaRPr lang="zh-TW"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6543986" y="5124565"/>
                <a:ext cx="2307683" cy="461665"/>
              </a:xfrm>
              <a:prstGeom prst="rect">
                <a:avLst/>
              </a:prstGeom>
              <a:blipFill>
                <a:blip r:embed="rId6"/>
                <a:stretch>
                  <a:fillRect b="-18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555624" y="4662900"/>
                <a:ext cx="24671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𝑟𝑖𝑔h𝑡</m:t>
                          </m:r>
                        </m:e>
                      </m:d>
                    </m:oMath>
                  </m:oMathPara>
                </a14:m>
                <a:endParaRPr lang="zh-TW"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6555624" y="4662900"/>
                <a:ext cx="2467150" cy="461665"/>
              </a:xfrm>
              <a:prstGeom prst="rect">
                <a:avLst/>
              </a:prstGeom>
              <a:blipFill>
                <a:blip r:embed="rId7"/>
                <a:stretch>
                  <a:fillRect b="-17105"/>
                </a:stretch>
              </a:blipFill>
            </p:spPr>
            <p:txBody>
              <a:bodyPr/>
              <a:lstStyle/>
              <a:p>
                <a:r>
                  <a:rPr lang="zh-TW" altLang="en-US">
                    <a:noFill/>
                  </a:rPr>
                  <a:t> </a:t>
                </a:r>
              </a:p>
            </p:txBody>
          </p:sp>
        </mc:Fallback>
      </mc:AlternateContent>
      <p:cxnSp>
        <p:nvCxnSpPr>
          <p:cNvPr id="32" name="直線單箭頭接點 31"/>
          <p:cNvCxnSpPr/>
          <p:nvPr/>
        </p:nvCxnSpPr>
        <p:spPr>
          <a:xfrm>
            <a:off x="5275938" y="4904341"/>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5275938" y="5383667"/>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4976273" y="4133797"/>
                <a:ext cx="1185036" cy="15410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4976273" y="4133797"/>
                <a:ext cx="1185036" cy="1541088"/>
              </a:xfrm>
              <a:prstGeom prst="rect">
                <a:avLst/>
              </a:prstGeom>
              <a:blipFill>
                <a:blip r:embed="rId8"/>
                <a:stretch>
                  <a:fillRect/>
                </a:stretch>
              </a:blipFill>
            </p:spPr>
            <p:txBody>
              <a:bodyPr/>
              <a:lstStyle/>
              <a:p>
                <a:r>
                  <a:rPr lang="zh-TW" altLang="en-US">
                    <a:noFill/>
                  </a:rPr>
                  <a:t> </a:t>
                </a:r>
              </a:p>
            </p:txBody>
          </p:sp>
        </mc:Fallback>
      </mc:AlternateContent>
      <p:sp>
        <p:nvSpPr>
          <p:cNvPr id="34" name="文字方塊 33"/>
          <p:cNvSpPr txBox="1"/>
          <p:nvPr/>
        </p:nvSpPr>
        <p:spPr>
          <a:xfrm>
            <a:off x="5761595" y="5664275"/>
            <a:ext cx="3261179" cy="461665"/>
          </a:xfrm>
          <a:prstGeom prst="rect">
            <a:avLst/>
          </a:prstGeom>
          <a:noFill/>
        </p:spPr>
        <p:txBody>
          <a:bodyPr wrap="square" rtlCol="0">
            <a:spAutoFit/>
          </a:bodyPr>
          <a:lstStyle/>
          <a:p>
            <a:r>
              <a:rPr lang="en-US" altLang="zh-TW" sz="2400" dirty="0">
                <a:solidFill>
                  <a:srgbClr val="FF0000"/>
                </a:solidFill>
              </a:rPr>
              <a:t>for discrete action only</a:t>
            </a:r>
            <a:endParaRPr lang="zh-TW" altLang="en-US" sz="2400" dirty="0">
              <a:solidFill>
                <a:srgbClr val="FF0000"/>
              </a:solidFill>
            </a:endParaRPr>
          </a:p>
        </p:txBody>
      </p:sp>
      <p:grpSp>
        <p:nvGrpSpPr>
          <p:cNvPr id="16" name="群組 15"/>
          <p:cNvGrpSpPr/>
          <p:nvPr/>
        </p:nvGrpSpPr>
        <p:grpSpPr>
          <a:xfrm>
            <a:off x="4084155" y="4406896"/>
            <a:ext cx="879664" cy="910282"/>
            <a:chOff x="4037679" y="3793235"/>
            <a:chExt cx="879664" cy="910282"/>
          </a:xfrm>
        </p:grpSpPr>
        <p:grpSp>
          <p:nvGrpSpPr>
            <p:cNvPr id="36" name="群組 35"/>
            <p:cNvGrpSpPr/>
            <p:nvPr/>
          </p:nvGrpSpPr>
          <p:grpSpPr>
            <a:xfrm>
              <a:off x="4037679" y="3793235"/>
              <a:ext cx="381000" cy="910282"/>
              <a:chOff x="474454" y="4821896"/>
              <a:chExt cx="381000" cy="910282"/>
            </a:xfrm>
          </p:grpSpPr>
          <p:sp>
            <p:nvSpPr>
              <p:cNvPr id="37" name="矩形 36"/>
              <p:cNvSpPr/>
              <p:nvPr/>
            </p:nvSpPr>
            <p:spPr>
              <a:xfrm>
                <a:off x="474454" y="482189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8" name="矩形 37"/>
              <p:cNvSpPr/>
              <p:nvPr/>
            </p:nvSpPr>
            <p:spPr>
              <a:xfrm>
                <a:off x="512508" y="5046205"/>
                <a:ext cx="304892" cy="461665"/>
              </a:xfrm>
              <a:prstGeom prst="rect">
                <a:avLst/>
              </a:prstGeom>
            </p:spPr>
            <p:txBody>
              <a:bodyPr wrap="none">
                <a:spAutoFit/>
              </a:bodyPr>
              <a:lstStyle/>
              <a:p>
                <a:r>
                  <a:rPr lang="en-US" altLang="zh-TW" sz="2400" dirty="0"/>
                  <a:t>s</a:t>
                </a:r>
                <a:endParaRPr lang="zh-TW" altLang="en-US" sz="2400" dirty="0"/>
              </a:p>
            </p:txBody>
          </p:sp>
        </p:grpSp>
        <p:sp>
          <p:nvSpPr>
            <p:cNvPr id="39" name="箭號: 向右 38"/>
            <p:cNvSpPr/>
            <p:nvPr/>
          </p:nvSpPr>
          <p:spPr>
            <a:xfrm>
              <a:off x="4540279" y="3950075"/>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3963090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animBg="1"/>
      <p:bldP spid="15" grpId="0" animBg="1"/>
      <p:bldP spid="23" grpId="0"/>
      <p:bldP spid="30" grpId="0"/>
      <p:bldP spid="31" grpId="0"/>
      <p:bldP spid="18" grpId="0" animBg="1"/>
      <p:bldP spid="3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Q-Learning</a:t>
            </a:r>
            <a:endParaRPr lang="zh-TW" altLang="en-US" dirty="0"/>
          </a:p>
        </p:txBody>
      </p:sp>
      <mc:AlternateContent xmlns:mc="http://schemas.openxmlformats.org/markup-compatibility/2006" xmlns:a14="http://schemas.microsoft.com/office/drawing/2010/main">
        <mc:Choice Requires="a14">
          <p:graphicFrame>
            <p:nvGraphicFramePr>
              <p:cNvPr id="4" name="內容版面配置區 3"/>
              <p:cNvGraphicFramePr>
                <a:graphicFrameLocks noGrp="1"/>
              </p:cNvGraphicFramePr>
              <p:nvPr>
                <p:ph idx="1"/>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內容版面配置區 3"/>
              <p:cNvGraphicFramePr>
                <a:graphicFrameLocks noGrp="1"/>
              </p:cNvGraphicFramePr>
              <p:nvPr>
                <p:ph idx="1"/>
                <p:extLst>
                  <p:ext uri="{D42A27DB-BD31-4B8C-83A1-F6EECF244321}">
                    <p14:modId xmlns:p14="http://schemas.microsoft.com/office/powerpoint/2010/main" val="126533073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文字方塊 4"/>
          <p:cNvSpPr txBox="1"/>
          <p:nvPr/>
        </p:nvSpPr>
        <p:spPr>
          <a:xfrm>
            <a:off x="6618515" y="3478074"/>
            <a:ext cx="1567542" cy="523220"/>
          </a:xfrm>
          <a:prstGeom prst="rect">
            <a:avLst/>
          </a:prstGeom>
          <a:noFill/>
        </p:spPr>
        <p:txBody>
          <a:bodyPr wrap="square" rtlCol="0">
            <a:spAutoFit/>
          </a:bodyPr>
          <a:lstStyle/>
          <a:p>
            <a:r>
              <a:rPr lang="en-US" altLang="zh-TW" sz="2800" dirty="0"/>
              <a:t>TD or MC</a:t>
            </a:r>
            <a:endParaRPr lang="zh-TW" altLang="en-US" sz="2800" dirty="0"/>
          </a:p>
        </p:txBody>
      </p:sp>
      <p:sp>
        <p:nvSpPr>
          <p:cNvPr id="6" name="文字方塊 5"/>
          <p:cNvSpPr txBox="1"/>
          <p:nvPr/>
        </p:nvSpPr>
        <p:spPr>
          <a:xfrm>
            <a:off x="4209143" y="6176963"/>
            <a:ext cx="72571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mc:AlternateContent xmlns:mc="http://schemas.openxmlformats.org/markup-compatibility/2006" xmlns:a14="http://schemas.microsoft.com/office/drawing/2010/main">
        <mc:Choice Requires="a14">
          <p:sp>
            <p:nvSpPr>
              <p:cNvPr id="7" name="文字方塊 6"/>
              <p:cNvSpPr txBox="1"/>
              <p:nvPr/>
            </p:nvSpPr>
            <p:spPr>
              <a:xfrm>
                <a:off x="793750" y="3478074"/>
                <a:ext cx="1621064" cy="52322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zh-TW" altLang="en-US" sz="2800" i="1" smtClean="0">
                          <a:latin typeface="Cambria Math" panose="02040503050406030204" pitchFamily="18" charset="0"/>
                        </a:rPr>
                        <m:t>𝜋</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b="0" i="1" smtClean="0">
                              <a:latin typeface="Cambria Math" panose="02040503050406030204" pitchFamily="18" charset="0"/>
                            </a:rPr>
                            <m:t>′</m:t>
                          </m:r>
                        </m:sup>
                      </m:sSup>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793750" y="3478074"/>
                <a:ext cx="1621064" cy="523220"/>
              </a:xfrm>
              <a:prstGeom prst="rect">
                <a:avLst/>
              </a:prstGeom>
              <a:blipFill>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1154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Scenario of Reinforcement Learning</a:t>
            </a:r>
            <a:endParaRPr lang="zh-TW" altLang="en-US" dirty="0"/>
          </a:p>
        </p:txBody>
      </p:sp>
      <p:pic>
        <p:nvPicPr>
          <p:cNvPr id="4" name="Picture 2" descr="http://www.is-scam.com/wp-content/uploads/2014/12/question-rob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7788" y="1733729"/>
            <a:ext cx="1835587" cy="236869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014297" y="3237123"/>
            <a:ext cx="1088572" cy="461665"/>
          </a:xfrm>
          <a:prstGeom prst="rect">
            <a:avLst/>
          </a:prstGeom>
          <a:noFill/>
        </p:spPr>
        <p:txBody>
          <a:bodyPr wrap="square" rtlCol="0">
            <a:spAutoFit/>
          </a:bodyPr>
          <a:lstStyle/>
          <a:p>
            <a:r>
              <a:rPr lang="en-US" altLang="zh-TW" sz="2400" dirty="0"/>
              <a:t>Agent</a:t>
            </a:r>
            <a:endParaRPr lang="zh-TW" altLang="en-US" sz="2400" dirty="0"/>
          </a:p>
        </p:txBody>
      </p:sp>
      <p:pic>
        <p:nvPicPr>
          <p:cNvPr id="123906" name="Picture 2" descr="https://pixabay.com/static/uploads/photo/2013/07/12/13/55/earth-147591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473" y="5377857"/>
            <a:ext cx="1172306" cy="117230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5147828" y="6028080"/>
            <a:ext cx="2042674" cy="461665"/>
          </a:xfrm>
          <a:prstGeom prst="rect">
            <a:avLst/>
          </a:prstGeom>
          <a:noFill/>
        </p:spPr>
        <p:txBody>
          <a:bodyPr wrap="square" rtlCol="0">
            <a:spAutoFit/>
          </a:bodyPr>
          <a:lstStyle/>
          <a:p>
            <a:r>
              <a:rPr lang="en-US" altLang="zh-TW" sz="2400" dirty="0"/>
              <a:t>Environment</a:t>
            </a:r>
            <a:endParaRPr lang="zh-TW" altLang="en-US" sz="2400" dirty="0"/>
          </a:p>
        </p:txBody>
      </p:sp>
      <p:cxnSp>
        <p:nvCxnSpPr>
          <p:cNvPr id="8" name="直線接點 7"/>
          <p:cNvCxnSpPr/>
          <p:nvPr/>
        </p:nvCxnSpPr>
        <p:spPr>
          <a:xfrm>
            <a:off x="2171700" y="2443512"/>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2171701" y="5730915"/>
            <a:ext cx="16851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171702" y="2443512"/>
            <a:ext cx="1685192"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V="1">
            <a:off x="4579805" y="4245693"/>
            <a:ext cx="0" cy="9888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2040479" y="2016700"/>
            <a:ext cx="1947636"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20" name="直線接點 19"/>
          <p:cNvCxnSpPr/>
          <p:nvPr/>
        </p:nvCxnSpPr>
        <p:spPr>
          <a:xfrm>
            <a:off x="5446359" y="2443512"/>
            <a:ext cx="1685192"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7131551" y="2440166"/>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flipH="1">
            <a:off x="5413375" y="5727568"/>
            <a:ext cx="1685193"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4653983" y="4591080"/>
            <a:ext cx="1324105" cy="461665"/>
          </a:xfrm>
          <a:prstGeom prst="rect">
            <a:avLst/>
          </a:prstGeom>
          <a:noFill/>
        </p:spPr>
        <p:txBody>
          <a:bodyPr wrap="square" rtlCol="0">
            <a:spAutoFit/>
          </a:bodyPr>
          <a:lstStyle/>
          <a:p>
            <a:r>
              <a:rPr lang="en-US" altLang="zh-TW" sz="2400" dirty="0"/>
              <a:t>Reward</a:t>
            </a:r>
            <a:endParaRPr lang="zh-TW" altLang="en-US" sz="2400" dirty="0"/>
          </a:p>
        </p:txBody>
      </p:sp>
      <p:sp>
        <p:nvSpPr>
          <p:cNvPr id="17" name="圓角矩形圖說文字 16"/>
          <p:cNvSpPr/>
          <p:nvPr/>
        </p:nvSpPr>
        <p:spPr>
          <a:xfrm>
            <a:off x="2685143" y="4533421"/>
            <a:ext cx="1810438" cy="786777"/>
          </a:xfrm>
          <a:prstGeom prst="wedgeRoundRectCallout">
            <a:avLst>
              <a:gd name="adj1" fmla="val 54527"/>
              <a:gd name="adj2" fmla="val 117843"/>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Thank you.</a:t>
            </a:r>
            <a:endParaRPr lang="zh-TW" altLang="en-US" sz="2400" dirty="0"/>
          </a:p>
        </p:txBody>
      </p:sp>
      <p:sp>
        <p:nvSpPr>
          <p:cNvPr id="3" name="文字方塊 2"/>
          <p:cNvSpPr txBox="1"/>
          <p:nvPr/>
        </p:nvSpPr>
        <p:spPr>
          <a:xfrm>
            <a:off x="4464819" y="1125984"/>
            <a:ext cx="405053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Agent learns to take actions  maximizing expected reward. </a:t>
            </a:r>
            <a:endParaRPr lang="zh-TW" altLang="en-US" sz="2400" dirty="0"/>
          </a:p>
        </p:txBody>
      </p:sp>
      <p:sp>
        <p:nvSpPr>
          <p:cNvPr id="6" name="矩形 5"/>
          <p:cNvSpPr/>
          <p:nvPr/>
        </p:nvSpPr>
        <p:spPr>
          <a:xfrm>
            <a:off x="81983" y="6114760"/>
            <a:ext cx="2603160" cy="646331"/>
          </a:xfrm>
          <a:prstGeom prst="rect">
            <a:avLst/>
          </a:prstGeom>
        </p:spPr>
        <p:txBody>
          <a:bodyPr wrap="square">
            <a:spAutoFit/>
          </a:bodyPr>
          <a:lstStyle/>
          <a:p>
            <a:r>
              <a:rPr lang="en-US" altLang="zh-TW" dirty="0"/>
              <a:t>https://yoast.com/how-to-clean-site-structure/</a:t>
            </a:r>
            <a:endParaRPr lang="zh-TW" altLang="en-US" dirty="0"/>
          </a:p>
        </p:txBody>
      </p:sp>
      <p:sp>
        <p:nvSpPr>
          <p:cNvPr id="25" name="文字方塊 24"/>
          <p:cNvSpPr txBox="1"/>
          <p:nvPr/>
        </p:nvSpPr>
        <p:spPr>
          <a:xfrm>
            <a:off x="2485580" y="2464046"/>
            <a:ext cx="1075716" cy="523220"/>
          </a:xfrm>
          <a:prstGeom prst="rect">
            <a:avLst/>
          </a:prstGeom>
          <a:noFill/>
        </p:spPr>
        <p:txBody>
          <a:bodyPr wrap="square" rtlCol="0">
            <a:spAutoFit/>
          </a:bodyPr>
          <a:lstStyle/>
          <a:p>
            <a:pPr algn="ctr"/>
            <a:r>
              <a:rPr lang="en-US" altLang="zh-TW" sz="2800" dirty="0">
                <a:solidFill>
                  <a:srgbClr val="FF0000"/>
                </a:solidFill>
              </a:rPr>
              <a:t>State</a:t>
            </a:r>
            <a:endParaRPr lang="zh-TW" altLang="en-US" sz="2800" dirty="0">
              <a:solidFill>
                <a:srgbClr val="FF0000"/>
              </a:solidFill>
            </a:endParaRPr>
          </a:p>
        </p:txBody>
      </p:sp>
      <p:sp>
        <p:nvSpPr>
          <p:cNvPr id="26" name="文字方塊 25"/>
          <p:cNvSpPr txBox="1"/>
          <p:nvPr/>
        </p:nvSpPr>
        <p:spPr>
          <a:xfrm>
            <a:off x="5484517" y="2002728"/>
            <a:ext cx="1334944" cy="461665"/>
          </a:xfrm>
          <a:prstGeom prst="rect">
            <a:avLst/>
          </a:prstGeom>
          <a:noFill/>
        </p:spPr>
        <p:txBody>
          <a:bodyPr wrap="square" rtlCol="0">
            <a:spAutoFit/>
          </a:bodyPr>
          <a:lstStyle/>
          <a:p>
            <a:pPr algn="ctr"/>
            <a:r>
              <a:rPr lang="en-US" altLang="zh-TW" sz="2400" dirty="0"/>
              <a:t>Action</a:t>
            </a:r>
            <a:endParaRPr lang="zh-TW" altLang="en-US" sz="2400" dirty="0"/>
          </a:p>
        </p:txBody>
      </p:sp>
      <p:sp>
        <p:nvSpPr>
          <p:cNvPr id="27" name="文字方塊 26"/>
          <p:cNvSpPr txBox="1"/>
          <p:nvPr/>
        </p:nvSpPr>
        <p:spPr>
          <a:xfrm>
            <a:off x="5316035" y="2464046"/>
            <a:ext cx="1861725" cy="830997"/>
          </a:xfrm>
          <a:prstGeom prst="rect">
            <a:avLst/>
          </a:prstGeom>
          <a:noFill/>
        </p:spPr>
        <p:txBody>
          <a:bodyPr wrap="square" rtlCol="0">
            <a:spAutoFit/>
          </a:bodyPr>
          <a:lstStyle/>
          <a:p>
            <a:r>
              <a:rPr lang="en-US" altLang="zh-TW" sz="2400" dirty="0">
                <a:solidFill>
                  <a:srgbClr val="0000FF"/>
                </a:solidFill>
              </a:rPr>
              <a:t>Change the environment</a:t>
            </a:r>
            <a:endParaRPr lang="zh-TW" altLang="en-US" sz="2400" dirty="0">
              <a:solidFill>
                <a:srgbClr val="0000FF"/>
              </a:solidFill>
            </a:endParaRPr>
          </a:p>
        </p:txBody>
      </p:sp>
      <p:pic>
        <p:nvPicPr>
          <p:cNvPr id="28" name="Picture 6" descr="http://static.flickr.com/6101/6305382526_f4c4c0c6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631" y="3466758"/>
            <a:ext cx="1916776" cy="12713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lean up」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2890" y="3269778"/>
            <a:ext cx="2923070" cy="152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5755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Q-Learning</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endParaRPr lang="en-US" altLang="zh-TW" dirty="0"/>
              </a:p>
              <a:p>
                <a:endParaRPr lang="en-US" altLang="zh-TW" dirty="0"/>
              </a:p>
              <a:p>
                <a:endParaRPr lang="en-US" altLang="zh-TW" dirty="0"/>
              </a:p>
              <a:p>
                <a:r>
                  <a:rPr lang="en-US" altLang="zh-TW" dirty="0"/>
                  <a:t>Given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𝑄</m:t>
                        </m:r>
                      </m:e>
                      <m:sup>
                        <m:r>
                          <a:rPr lang="zh-TW" altLang="en-US" i="1">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𝑎</m:t>
                        </m:r>
                      </m:e>
                    </m:d>
                  </m:oMath>
                </a14:m>
                <a:r>
                  <a:rPr lang="en-US" altLang="zh-TW" dirty="0"/>
                  <a:t>, find a new actor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𝜋</m:t>
                        </m:r>
                      </m:e>
                      <m:sup>
                        <m:r>
                          <a:rPr lang="en-US" altLang="zh-TW" i="1">
                            <a:latin typeface="Cambria Math" panose="02040503050406030204" pitchFamily="18" charset="0"/>
                          </a:rPr>
                          <m:t>′</m:t>
                        </m:r>
                      </m:sup>
                    </m:sSup>
                  </m:oMath>
                </a14:m>
                <a:r>
                  <a:rPr lang="zh-TW" altLang="en-US" dirty="0"/>
                  <a:t> </a:t>
                </a:r>
                <a:r>
                  <a:rPr lang="en-US" altLang="zh-TW" dirty="0"/>
                  <a:t>“better” than </a:t>
                </a:r>
                <a14:m>
                  <m:oMath xmlns:m="http://schemas.openxmlformats.org/officeDocument/2006/math">
                    <m:r>
                      <a:rPr lang="zh-TW" altLang="en-US" i="1">
                        <a:latin typeface="Cambria Math" panose="02040503050406030204" pitchFamily="18" charset="0"/>
                      </a:rPr>
                      <m:t>𝜋</m:t>
                    </m:r>
                  </m:oMath>
                </a14:m>
                <a:endParaRPr lang="en-US" altLang="zh-TW" dirty="0"/>
              </a:p>
              <a:p>
                <a:pPr lvl="1"/>
                <a:r>
                  <a:rPr lang="en-US" altLang="zh-TW" sz="2800" dirty="0"/>
                  <a:t>“Better”: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𝑉</m:t>
                        </m:r>
                      </m:e>
                      <m:sup>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e>
                    </m:d>
                  </m:oMath>
                </a14:m>
                <a:r>
                  <a:rPr lang="en-US" altLang="zh-TW" sz="2800" dirty="0"/>
                  <a:t>, for all state s</a:t>
                </a:r>
                <a:endParaRPr lang="zh-TW" altLang="en-US" sz="2800"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39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2589726" y="4607198"/>
                <a:ext cx="3983270"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𝜋</m:t>
                          </m:r>
                        </m:e>
                        <m:sup>
                          <m:r>
                            <a:rPr lang="en-US" altLang="zh-TW" sz="2800" b="0" i="1" smtClean="0">
                              <a:latin typeface="Cambria Math" panose="02040503050406030204" pitchFamily="18" charset="0"/>
                            </a:rPr>
                            <m:t>′</m:t>
                          </m:r>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max</m:t>
                              </m:r>
                            </m:e>
                            <m:lim>
                              <m:r>
                                <a:rPr lang="en-US" altLang="zh-TW" sz="2800" b="0" i="1" smtClean="0">
                                  <a:latin typeface="Cambria Math" panose="02040503050406030204" pitchFamily="18" charset="0"/>
                                </a:rPr>
                                <m:t>𝑎</m:t>
                              </m:r>
                            </m:lim>
                          </m:limLow>
                        </m:fName>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i="1">
                                  <a:latin typeface="Cambria Math" panose="02040503050406030204" pitchFamily="18" charset="0"/>
                                </a:rPr>
                                <m:t>,</m:t>
                              </m:r>
                              <m:r>
                                <a:rPr lang="en-US" altLang="zh-TW" sz="2800" i="1">
                                  <a:latin typeface="Cambria Math" panose="02040503050406030204" pitchFamily="18" charset="0"/>
                                </a:rPr>
                                <m:t>𝑎</m:t>
                              </m:r>
                            </m:e>
                          </m:d>
                        </m:e>
                      </m:func>
                    </m:oMath>
                  </m:oMathPara>
                </a14:m>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589726" y="4607198"/>
                <a:ext cx="3983270" cy="56368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628650" y="5292362"/>
                <a:ext cx="8292271" cy="523220"/>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oMath>
                </a14:m>
                <a:r>
                  <a:rPr lang="zh-TW" altLang="en-US" sz="2800" dirty="0"/>
                  <a:t> </a:t>
                </a:r>
                <a:r>
                  <a:rPr lang="en-US" altLang="zh-TW" sz="2800" dirty="0"/>
                  <a:t>does not have extra parameters. It depends on Q</a:t>
                </a:r>
                <a:endParaRPr lang="zh-TW" altLang="en-US" sz="28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628650" y="5292362"/>
                <a:ext cx="8292271" cy="523220"/>
              </a:xfrm>
              <a:prstGeom prst="rect">
                <a:avLst/>
              </a:prstGeom>
              <a:blipFill>
                <a:blip r:embed="rId4"/>
                <a:stretch>
                  <a:fillRect t="-10465" b="-32558"/>
                </a:stretch>
              </a:blipFill>
            </p:spPr>
            <p:txBody>
              <a:bodyPr/>
              <a:lstStyle/>
              <a:p>
                <a:r>
                  <a:rPr lang="zh-TW" altLang="en-US">
                    <a:noFill/>
                  </a:rPr>
                  <a:t> </a:t>
                </a:r>
              </a:p>
            </p:txBody>
          </p:sp>
        </mc:Fallback>
      </mc:AlternateContent>
      <p:sp>
        <p:nvSpPr>
          <p:cNvPr id="6" name="文字方塊 5"/>
          <p:cNvSpPr txBox="1"/>
          <p:nvPr/>
        </p:nvSpPr>
        <p:spPr>
          <a:xfrm>
            <a:off x="628650" y="5788679"/>
            <a:ext cx="8106741" cy="523220"/>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800" dirty="0"/>
              <a:t>Not suitable for continuous action a </a:t>
            </a:r>
            <a:endParaRPr lang="zh-TW" altLang="en-US" sz="2800" dirty="0"/>
          </a:p>
        </p:txBody>
      </p:sp>
      <p:pic>
        <p:nvPicPr>
          <p:cNvPr id="7" name="圖片 6"/>
          <p:cNvPicPr>
            <a:picLocks noChangeAspect="1"/>
          </p:cNvPicPr>
          <p:nvPr/>
        </p:nvPicPr>
        <p:blipFill>
          <a:blip r:embed="rId5"/>
          <a:stretch>
            <a:fillRect/>
          </a:stretch>
        </p:blipFill>
        <p:spPr>
          <a:xfrm>
            <a:off x="4160041" y="170629"/>
            <a:ext cx="4575350" cy="3040120"/>
          </a:xfrm>
          <a:prstGeom prst="rect">
            <a:avLst/>
          </a:prstGeom>
        </p:spPr>
      </p:pic>
    </p:spTree>
    <p:extLst>
      <p:ext uri="{BB962C8B-B14F-4D97-AF65-F5344CB8AC3E}">
        <p14:creationId xmlns:p14="http://schemas.microsoft.com/office/powerpoint/2010/main" val="33477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Deep Reinforcement Learning</a:t>
            </a:r>
            <a:endParaRPr lang="zh-TW" altLang="en-US" dirty="0"/>
          </a:p>
        </p:txBody>
      </p:sp>
      <p:sp>
        <p:nvSpPr>
          <p:cNvPr id="3" name="副標題 2"/>
          <p:cNvSpPr>
            <a:spLocks noGrp="1"/>
          </p:cNvSpPr>
          <p:nvPr>
            <p:ph type="subTitle" idx="1"/>
          </p:nvPr>
        </p:nvSpPr>
        <p:spPr/>
        <p:txBody>
          <a:bodyPr>
            <a:normAutofit/>
          </a:bodyPr>
          <a:lstStyle/>
          <a:p>
            <a:r>
              <a:rPr lang="en-US" altLang="zh-TW" sz="4800" dirty="0">
                <a:solidFill>
                  <a:srgbClr val="0000FF"/>
                </a:solidFill>
              </a:rPr>
              <a:t>Actor-Critic</a:t>
            </a:r>
            <a:endParaRPr lang="zh-TW" altLang="en-US" sz="4800" dirty="0">
              <a:solidFill>
                <a:srgbClr val="0000FF"/>
              </a:solidFill>
            </a:endParaRPr>
          </a:p>
        </p:txBody>
      </p:sp>
    </p:spTree>
    <p:extLst>
      <p:ext uri="{BB962C8B-B14F-4D97-AF65-F5344CB8AC3E}">
        <p14:creationId xmlns:p14="http://schemas.microsoft.com/office/powerpoint/2010/main" val="6583436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Actor-Critic</a:t>
            </a:r>
            <a:endParaRPr lang="zh-TW" altLang="en-US" dirty="0"/>
          </a:p>
        </p:txBody>
      </p:sp>
      <mc:AlternateContent xmlns:mc="http://schemas.openxmlformats.org/markup-compatibility/2006" xmlns:a14="http://schemas.microsoft.com/office/drawing/2010/main">
        <mc:Choice Requires="a14">
          <p:graphicFrame>
            <p:nvGraphicFramePr>
              <p:cNvPr id="4" name="內容版面配置區 3"/>
              <p:cNvGraphicFramePr>
                <a:graphicFrameLocks noGrp="1"/>
              </p:cNvGraphicFramePr>
              <p:nvPr>
                <p:ph idx="1"/>
                <p:extLst>
                  <p:ext uri="{D42A27DB-BD31-4B8C-83A1-F6EECF244321}">
                    <p14:modId xmlns:p14="http://schemas.microsoft.com/office/powerpoint/2010/main" val="3316179974"/>
                  </p:ext>
                </p:extLst>
              </p:nvPr>
            </p:nvGraphicFramePr>
            <p:xfrm>
              <a:off x="628650" y="1642741"/>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內容版面配置區 3"/>
              <p:cNvGraphicFramePr>
                <a:graphicFrameLocks noGrp="1"/>
              </p:cNvGraphicFramePr>
              <p:nvPr>
                <p:ph idx="1"/>
                <p:extLst>
                  <p:ext uri="{D42A27DB-BD31-4B8C-83A1-F6EECF244321}">
                    <p14:modId xmlns:p14="http://schemas.microsoft.com/office/powerpoint/2010/main" val="3316179974"/>
                  </p:ext>
                </p:extLst>
              </p:nvPr>
            </p:nvGraphicFramePr>
            <p:xfrm>
              <a:off x="628650" y="1642741"/>
              <a:ext cx="78867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5" name="文字方塊 4"/>
          <p:cNvSpPr txBox="1"/>
          <p:nvPr/>
        </p:nvSpPr>
        <p:spPr>
          <a:xfrm>
            <a:off x="6618515" y="3295190"/>
            <a:ext cx="1567542" cy="523220"/>
          </a:xfrm>
          <a:prstGeom prst="rect">
            <a:avLst/>
          </a:prstGeom>
          <a:noFill/>
        </p:spPr>
        <p:txBody>
          <a:bodyPr wrap="square" rtlCol="0">
            <a:spAutoFit/>
          </a:bodyPr>
          <a:lstStyle/>
          <a:p>
            <a:r>
              <a:rPr lang="en-US" altLang="zh-TW" sz="2800" dirty="0"/>
              <a:t>TD or MC</a:t>
            </a:r>
            <a:endParaRPr lang="zh-TW" altLang="en-US" sz="2800" dirty="0"/>
          </a:p>
        </p:txBody>
      </p:sp>
      <mc:AlternateContent xmlns:mc="http://schemas.openxmlformats.org/markup-compatibility/2006" xmlns:a14="http://schemas.microsoft.com/office/drawing/2010/main">
        <mc:Choice Requires="a14">
          <p:sp>
            <p:nvSpPr>
              <p:cNvPr id="7" name="文字方塊 6"/>
              <p:cNvSpPr txBox="1"/>
              <p:nvPr/>
            </p:nvSpPr>
            <p:spPr>
              <a:xfrm>
                <a:off x="793750" y="3295190"/>
                <a:ext cx="1621064" cy="52322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zh-TW" altLang="en-US" sz="2800" i="1" smtClean="0">
                          <a:latin typeface="Cambria Math" panose="02040503050406030204" pitchFamily="18" charset="0"/>
                        </a:rPr>
                        <m:t>𝜋</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b="0" i="1" smtClean="0">
                              <a:latin typeface="Cambria Math" panose="02040503050406030204" pitchFamily="18" charset="0"/>
                            </a:rPr>
                            <m:t>′</m:t>
                          </m:r>
                        </m:sup>
                      </m:sSup>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793750" y="3295190"/>
                <a:ext cx="1621064" cy="523220"/>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32841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Actor-Critic</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4"/>
                <a:ext cx="7886700" cy="5032375"/>
              </a:xfrm>
            </p:spPr>
            <p:txBody>
              <a:bodyPr>
                <a:normAutofit/>
              </a:bodyPr>
              <a:lstStyle/>
              <a:p>
                <a:r>
                  <a:rPr lang="en-US" altLang="zh-TW" dirty="0"/>
                  <a:t>Tips</a:t>
                </a:r>
              </a:p>
              <a:p>
                <a:pPr lvl="1"/>
                <a:r>
                  <a:rPr lang="en-US" altLang="zh-TW" sz="2800" dirty="0"/>
                  <a:t>The parameters of actor </a:t>
                </a:r>
                <a14:m>
                  <m:oMath xmlns:m="http://schemas.openxmlformats.org/officeDocument/2006/math">
                    <m:r>
                      <a:rPr lang="zh-TW" altLang="en-US" sz="2800" i="1">
                        <a:latin typeface="Cambria Math" panose="02040503050406030204" pitchFamily="18" charset="0"/>
                      </a:rPr>
                      <m:t>𝜋</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oMath>
                </a14:m>
                <a:r>
                  <a:rPr lang="en-US" altLang="zh-TW" sz="2800" dirty="0"/>
                  <a:t>  and critic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e>
                    </m:d>
                  </m:oMath>
                </a14:m>
                <a:r>
                  <a:rPr lang="en-US" altLang="zh-TW" sz="2800" dirty="0"/>
                  <a:t>  can be shared</a:t>
                </a:r>
              </a:p>
              <a:p>
                <a:pPr lvl="1"/>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4"/>
                <a:ext cx="7886700" cy="5032375"/>
              </a:xfrm>
              <a:blipFill>
                <a:blip r:embed="rId2"/>
                <a:stretch>
                  <a:fillRect l="-1391" t="-1937"/>
                </a:stretch>
              </a:blipFill>
            </p:spPr>
            <p:txBody>
              <a:bodyPr/>
              <a:lstStyle/>
              <a:p>
                <a:r>
                  <a:rPr lang="zh-TW" altLang="en-US">
                    <a:noFill/>
                  </a:rPr>
                  <a:t> </a:t>
                </a:r>
              </a:p>
            </p:txBody>
          </p:sp>
        </mc:Fallback>
      </mc:AlternateContent>
      <p:sp>
        <p:nvSpPr>
          <p:cNvPr id="4" name="矩形 3"/>
          <p:cNvSpPr/>
          <p:nvPr/>
        </p:nvSpPr>
        <p:spPr>
          <a:xfrm>
            <a:off x="2536404" y="3882263"/>
            <a:ext cx="1437293" cy="15003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endParaRPr lang="zh-TW" altLang="en-US" sz="2400" dirty="0"/>
          </a:p>
        </p:txBody>
      </p:sp>
      <p:cxnSp>
        <p:nvCxnSpPr>
          <p:cNvPr id="6" name="直線單箭頭接點 5"/>
          <p:cNvCxnSpPr>
            <a:cxnSpLocks/>
          </p:cNvCxnSpPr>
          <p:nvPr/>
        </p:nvCxnSpPr>
        <p:spPr>
          <a:xfrm>
            <a:off x="2105841" y="4592938"/>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1744978" y="4137797"/>
            <a:ext cx="410993" cy="910282"/>
            <a:chOff x="4956245" y="3228766"/>
            <a:chExt cx="410993" cy="910282"/>
          </a:xfrm>
        </p:grpSpPr>
        <p:sp>
          <p:nvSpPr>
            <p:cNvPr id="8" name="矩形 7"/>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矩形 8"/>
                <p:cNvSpPr/>
                <p:nvPr/>
              </p:nvSpPr>
              <p:spPr>
                <a:xfrm>
                  <a:off x="4964692" y="3424045"/>
                  <a:ext cx="4025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𝑠</m:t>
                        </m:r>
                      </m:oMath>
                    </m:oMathPara>
                  </a14:m>
                  <a:endParaRPr lang="zh-TW"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964692" y="3424045"/>
                  <a:ext cx="402546" cy="461665"/>
                </a:xfrm>
                <a:prstGeom prst="rect">
                  <a:avLst/>
                </a:prstGeom>
                <a:blipFill>
                  <a:blip r:embed="rId3"/>
                  <a:stretch>
                    <a:fillRect/>
                  </a:stretch>
                </a:blipFill>
              </p:spPr>
              <p:txBody>
                <a:bodyPr/>
                <a:lstStyle/>
                <a:p>
                  <a:r>
                    <a:rPr lang="zh-TW" altLang="en-US">
                      <a:noFill/>
                    </a:rPr>
                    <a:t> </a:t>
                  </a:r>
                </a:p>
              </p:txBody>
            </p:sp>
          </mc:Fallback>
        </mc:AlternateContent>
      </p:grpSp>
      <p:sp>
        <p:nvSpPr>
          <p:cNvPr id="16" name="矩形 15"/>
          <p:cNvSpPr/>
          <p:nvPr/>
        </p:nvSpPr>
        <p:spPr>
          <a:xfrm>
            <a:off x="4666408" y="5030073"/>
            <a:ext cx="1437293" cy="7051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endParaRPr lang="zh-TW" altLang="en-US" sz="2400" dirty="0"/>
          </a:p>
        </p:txBody>
      </p:sp>
      <p:cxnSp>
        <p:nvCxnSpPr>
          <p:cNvPr id="17" name="Shape 229"/>
          <p:cNvCxnSpPr/>
          <p:nvPr/>
        </p:nvCxnSpPr>
        <p:spPr>
          <a:xfrm>
            <a:off x="6131922" y="3610372"/>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8" name="Shape 229"/>
          <p:cNvCxnSpPr/>
          <p:nvPr/>
        </p:nvCxnSpPr>
        <p:spPr>
          <a:xfrm>
            <a:off x="6131922" y="4137797"/>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9" name="Shape 229"/>
          <p:cNvCxnSpPr/>
          <p:nvPr/>
        </p:nvCxnSpPr>
        <p:spPr>
          <a:xfrm>
            <a:off x="6131922" y="4632451"/>
            <a:ext cx="383836" cy="0"/>
          </a:xfrm>
          <a:prstGeom prst="straightConnector1">
            <a:avLst/>
          </a:prstGeom>
          <a:noFill/>
          <a:ln w="25400" cap="flat" cmpd="sng">
            <a:solidFill>
              <a:schemeClr val="dk1"/>
            </a:solidFill>
            <a:prstDash val="solid"/>
            <a:round/>
            <a:headEnd type="none" w="med" len="med"/>
            <a:tailEnd type="triangle" w="lg" len="lg"/>
          </a:ln>
        </p:spPr>
      </p:cxnSp>
      <p:sp>
        <p:nvSpPr>
          <p:cNvPr id="20" name="文字方塊 19"/>
          <p:cNvSpPr txBox="1"/>
          <p:nvPr/>
        </p:nvSpPr>
        <p:spPr>
          <a:xfrm>
            <a:off x="6530272" y="4432396"/>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fire</a:t>
            </a:r>
          </a:p>
        </p:txBody>
      </p:sp>
      <p:sp>
        <p:nvSpPr>
          <p:cNvPr id="21" name="文字方塊 20"/>
          <p:cNvSpPr txBox="1"/>
          <p:nvPr/>
        </p:nvSpPr>
        <p:spPr>
          <a:xfrm>
            <a:off x="6531729" y="3918512"/>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right</a:t>
            </a:r>
          </a:p>
        </p:txBody>
      </p:sp>
      <p:sp>
        <p:nvSpPr>
          <p:cNvPr id="22" name="文字方塊 21"/>
          <p:cNvSpPr txBox="1"/>
          <p:nvPr/>
        </p:nvSpPr>
        <p:spPr>
          <a:xfrm>
            <a:off x="6520939" y="3404629"/>
            <a:ext cx="89163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left</a:t>
            </a:r>
          </a:p>
        </p:txBody>
      </p:sp>
      <p:sp>
        <p:nvSpPr>
          <p:cNvPr id="23" name="矩形 22"/>
          <p:cNvSpPr/>
          <p:nvPr/>
        </p:nvSpPr>
        <p:spPr>
          <a:xfrm>
            <a:off x="4666407" y="3377313"/>
            <a:ext cx="1437293" cy="1455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endParaRPr lang="zh-TW" altLang="en-US" sz="2400" dirty="0"/>
          </a:p>
        </p:txBody>
      </p:sp>
      <p:cxnSp>
        <p:nvCxnSpPr>
          <p:cNvPr id="24" name="Shape 229"/>
          <p:cNvCxnSpPr>
            <a:cxnSpLocks/>
            <a:endCxn id="23" idx="1"/>
          </p:cNvCxnSpPr>
          <p:nvPr/>
        </p:nvCxnSpPr>
        <p:spPr>
          <a:xfrm flipV="1">
            <a:off x="3973697" y="4104910"/>
            <a:ext cx="692710" cy="488030"/>
          </a:xfrm>
          <a:prstGeom prst="straightConnector1">
            <a:avLst/>
          </a:prstGeom>
          <a:noFill/>
          <a:ln w="25400" cap="flat" cmpd="sng">
            <a:solidFill>
              <a:schemeClr val="dk1"/>
            </a:solidFill>
            <a:prstDash val="solid"/>
            <a:round/>
            <a:headEnd type="none" w="med" len="med"/>
            <a:tailEnd type="triangle" w="lg" len="lg"/>
          </a:ln>
        </p:spPr>
      </p:cxnSp>
      <p:cxnSp>
        <p:nvCxnSpPr>
          <p:cNvPr id="26" name="Shape 229"/>
          <p:cNvCxnSpPr>
            <a:cxnSpLocks/>
            <a:stCxn id="4" idx="3"/>
          </p:cNvCxnSpPr>
          <p:nvPr/>
        </p:nvCxnSpPr>
        <p:spPr>
          <a:xfrm>
            <a:off x="3973697" y="4632451"/>
            <a:ext cx="698655" cy="757536"/>
          </a:xfrm>
          <a:prstGeom prst="straightConnector1">
            <a:avLst/>
          </a:prstGeom>
          <a:noFill/>
          <a:ln w="25400" cap="flat" cmpd="sng">
            <a:solidFill>
              <a:schemeClr val="dk1"/>
            </a:solidFill>
            <a:prstDash val="solid"/>
            <a:round/>
            <a:headEnd type="none" w="med" len="med"/>
            <a:tailEnd type="triangle" w="lg" len="lg"/>
          </a:ln>
        </p:spPr>
      </p:cxnSp>
      <p:grpSp>
        <p:nvGrpSpPr>
          <p:cNvPr id="29" name="群組 28"/>
          <p:cNvGrpSpPr/>
          <p:nvPr/>
        </p:nvGrpSpPr>
        <p:grpSpPr>
          <a:xfrm>
            <a:off x="6151218" y="5143904"/>
            <a:ext cx="1290387" cy="461665"/>
            <a:chOff x="8057549" y="5583600"/>
            <a:chExt cx="1290387" cy="461665"/>
          </a:xfrm>
        </p:grpSpPr>
        <mc:AlternateContent xmlns:mc="http://schemas.openxmlformats.org/markup-compatibility/2006" xmlns:a14="http://schemas.microsoft.com/office/drawing/2010/main">
          <mc:Choice Requires="a14">
            <p:sp>
              <p:nvSpPr>
                <p:cNvPr id="15" name="矩形 14"/>
                <p:cNvSpPr/>
                <p:nvPr/>
              </p:nvSpPr>
              <p:spPr>
                <a:xfrm>
                  <a:off x="8313935" y="5583600"/>
                  <a:ext cx="10340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e>
                        </m:d>
                      </m:oMath>
                    </m:oMathPara>
                  </a14:m>
                  <a:endParaRPr lang="zh-TW"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8313935" y="5583600"/>
                  <a:ext cx="1034001" cy="461665"/>
                </a:xfrm>
                <a:prstGeom prst="rect">
                  <a:avLst/>
                </a:prstGeom>
                <a:blipFill>
                  <a:blip r:embed="rId4"/>
                  <a:stretch>
                    <a:fillRect/>
                  </a:stretch>
                </a:blipFill>
              </p:spPr>
              <p:txBody>
                <a:bodyPr/>
                <a:lstStyle/>
                <a:p>
                  <a:r>
                    <a:rPr lang="zh-TW" altLang="en-US">
                      <a:noFill/>
                    </a:rPr>
                    <a:t> </a:t>
                  </a:r>
                </a:p>
              </p:txBody>
            </p:sp>
          </mc:Fallback>
        </mc:AlternateContent>
        <p:cxnSp>
          <p:nvCxnSpPr>
            <p:cNvPr id="28" name="Shape 229"/>
            <p:cNvCxnSpPr/>
            <p:nvPr/>
          </p:nvCxnSpPr>
          <p:spPr>
            <a:xfrm>
              <a:off x="8057549" y="5814432"/>
              <a:ext cx="383836" cy="0"/>
            </a:xfrm>
            <a:prstGeom prst="straightConnector1">
              <a:avLst/>
            </a:prstGeom>
            <a:noFill/>
            <a:ln w="25400" cap="flat" cmpd="sng">
              <a:solidFill>
                <a:schemeClr val="dk1"/>
              </a:solidFill>
              <a:prstDash val="solid"/>
              <a:round/>
              <a:headEnd type="none" w="med" len="med"/>
              <a:tailEnd type="triangle" w="lg" len="lg"/>
            </a:ln>
          </p:spPr>
        </p:cxnSp>
      </p:grpSp>
    </p:spTree>
    <p:extLst>
      <p:ext uri="{BB962C8B-B14F-4D97-AF65-F5344CB8AC3E}">
        <p14:creationId xmlns:p14="http://schemas.microsoft.com/office/powerpoint/2010/main" val="31614502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16" grpId="0" animBg="1"/>
      <p:bldP spid="20" grpId="0" animBg="1"/>
      <p:bldP spid="21" grpId="0" animBg="1"/>
      <p:bldP spid="22" grpId="0"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880/1*YtnGhtSAMnnHSL8PvS7t_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14" y="0"/>
            <a:ext cx="7678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37885" y="584775"/>
            <a:ext cx="4391813" cy="1477328"/>
          </a:xfrm>
          <a:prstGeom prst="rect">
            <a:avLst/>
          </a:prstGeom>
        </p:spPr>
        <p:txBody>
          <a:bodyPr wrap="square">
            <a:spAutoFit/>
          </a:bodyPr>
          <a:lstStyle/>
          <a:p>
            <a:r>
              <a:rPr lang="en-US" altLang="zh-TW" dirty="0"/>
              <a:t>Source of image: </a:t>
            </a:r>
            <a:r>
              <a:rPr lang="zh-TW" altLang="en-US" dirty="0"/>
              <a:t>https://medium.com/emergent-future/simple-reinforcement-learning-with-tensorflow-part-8-asynchronous-actor-critic-agents-a3c-c88f72a5e9f2#.68x6na7o9</a:t>
            </a:r>
          </a:p>
        </p:txBody>
      </p:sp>
      <p:sp>
        <p:nvSpPr>
          <p:cNvPr id="5" name="矩形 4"/>
          <p:cNvSpPr/>
          <p:nvPr/>
        </p:nvSpPr>
        <p:spPr>
          <a:xfrm>
            <a:off x="137886" y="0"/>
            <a:ext cx="2581156" cy="584775"/>
          </a:xfrm>
          <a:prstGeom prst="rect">
            <a:avLst/>
          </a:prstGeom>
        </p:spPr>
        <p:txBody>
          <a:bodyPr wrap="none">
            <a:spAutoFit/>
          </a:bodyPr>
          <a:lstStyle/>
          <a:p>
            <a:r>
              <a:rPr lang="en-US" altLang="zh-TW" sz="3200" b="1" i="1" u="sng" dirty="0">
                <a:latin typeface="medium-content-serif-font"/>
              </a:rPr>
              <a:t>Asynchronous</a:t>
            </a:r>
            <a:endParaRPr lang="zh-TW" altLang="en-US" sz="3200" i="1" u="sng" dirty="0"/>
          </a:p>
        </p:txBody>
      </p:sp>
      <mc:AlternateContent xmlns:mc="http://schemas.openxmlformats.org/markup-compatibility/2006" xmlns:a14="http://schemas.microsoft.com/office/drawing/2010/main">
        <mc:Choice Requires="a14">
          <p:sp>
            <p:nvSpPr>
              <p:cNvPr id="6" name="文字方塊 5"/>
              <p:cNvSpPr txBox="1"/>
              <p:nvPr/>
            </p:nvSpPr>
            <p:spPr>
              <a:xfrm>
                <a:off x="6836278" y="1839787"/>
                <a:ext cx="46839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6836278" y="1839787"/>
                <a:ext cx="468398"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3075896" y="4293617"/>
                <a:ext cx="4607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3075896" y="4293617"/>
                <a:ext cx="460704" cy="430887"/>
              </a:xfrm>
              <a:prstGeom prst="rect">
                <a:avLst/>
              </a:prstGeom>
              <a:blipFill>
                <a:blip r:embed="rId5"/>
                <a:stretch>
                  <a:fillRect/>
                </a:stretch>
              </a:blipFill>
            </p:spPr>
            <p:txBody>
              <a:bodyPr/>
              <a:lstStyle/>
              <a:p>
                <a:r>
                  <a:rPr lang="zh-TW" altLang="en-US">
                    <a:noFill/>
                  </a:rPr>
                  <a:t> </a:t>
                </a:r>
              </a:p>
            </p:txBody>
          </p:sp>
        </mc:Fallback>
      </mc:AlternateContent>
      <p:sp>
        <p:nvSpPr>
          <p:cNvPr id="7" name="文字方塊 6"/>
          <p:cNvSpPr txBox="1"/>
          <p:nvPr/>
        </p:nvSpPr>
        <p:spPr>
          <a:xfrm>
            <a:off x="143949" y="2062103"/>
            <a:ext cx="3730171" cy="461665"/>
          </a:xfrm>
          <a:prstGeom prst="rect">
            <a:avLst/>
          </a:prstGeom>
          <a:noFill/>
        </p:spPr>
        <p:txBody>
          <a:bodyPr wrap="square" rtlCol="0">
            <a:spAutoFit/>
          </a:bodyPr>
          <a:lstStyle/>
          <a:p>
            <a:r>
              <a:rPr lang="en-US" altLang="zh-TW" sz="2400" dirty="0"/>
              <a:t>1. Copy global parameters </a:t>
            </a:r>
            <a:endParaRPr lang="zh-TW" altLang="en-US" sz="2400" dirty="0"/>
          </a:p>
        </p:txBody>
      </p:sp>
      <p:sp>
        <p:nvSpPr>
          <p:cNvPr id="10" name="文字方塊 9"/>
          <p:cNvSpPr txBox="1"/>
          <p:nvPr/>
        </p:nvSpPr>
        <p:spPr>
          <a:xfrm>
            <a:off x="143949" y="2521058"/>
            <a:ext cx="3730171" cy="461665"/>
          </a:xfrm>
          <a:prstGeom prst="rect">
            <a:avLst/>
          </a:prstGeom>
          <a:noFill/>
        </p:spPr>
        <p:txBody>
          <a:bodyPr wrap="square" rtlCol="0">
            <a:spAutoFit/>
          </a:bodyPr>
          <a:lstStyle/>
          <a:p>
            <a:r>
              <a:rPr lang="en-US" altLang="zh-TW" sz="2400" dirty="0"/>
              <a:t>2. Sampling some data</a:t>
            </a:r>
            <a:endParaRPr lang="zh-TW" altLang="en-US" sz="2400" dirty="0"/>
          </a:p>
        </p:txBody>
      </p:sp>
      <p:sp>
        <p:nvSpPr>
          <p:cNvPr id="11" name="文字方塊 10"/>
          <p:cNvSpPr txBox="1"/>
          <p:nvPr/>
        </p:nvSpPr>
        <p:spPr>
          <a:xfrm>
            <a:off x="143948" y="2967335"/>
            <a:ext cx="3730171" cy="461665"/>
          </a:xfrm>
          <a:prstGeom prst="rect">
            <a:avLst/>
          </a:prstGeom>
          <a:noFill/>
        </p:spPr>
        <p:txBody>
          <a:bodyPr wrap="square" rtlCol="0">
            <a:spAutoFit/>
          </a:bodyPr>
          <a:lstStyle/>
          <a:p>
            <a:r>
              <a:rPr lang="en-US" altLang="zh-TW" sz="2400" dirty="0"/>
              <a:t>3. Compute gradients</a:t>
            </a:r>
            <a:endParaRPr lang="zh-TW" altLang="en-US" sz="2400" dirty="0"/>
          </a:p>
        </p:txBody>
      </p:sp>
      <p:sp>
        <p:nvSpPr>
          <p:cNvPr id="12" name="文字方塊 11"/>
          <p:cNvSpPr txBox="1"/>
          <p:nvPr/>
        </p:nvSpPr>
        <p:spPr>
          <a:xfrm>
            <a:off x="143948" y="3422864"/>
            <a:ext cx="2420195" cy="830997"/>
          </a:xfrm>
          <a:prstGeom prst="rect">
            <a:avLst/>
          </a:prstGeom>
          <a:noFill/>
        </p:spPr>
        <p:txBody>
          <a:bodyPr wrap="square" rtlCol="0">
            <a:spAutoFit/>
          </a:bodyPr>
          <a:lstStyle/>
          <a:p>
            <a:r>
              <a:rPr lang="en-US" altLang="zh-TW" sz="2400" dirty="0"/>
              <a:t>4. Update global models</a:t>
            </a:r>
            <a:endParaRPr lang="zh-TW" altLang="en-US" sz="2400" dirty="0"/>
          </a:p>
        </p:txBody>
      </p:sp>
      <mc:AlternateContent xmlns:mc="http://schemas.openxmlformats.org/markup-compatibility/2006" xmlns:a14="http://schemas.microsoft.com/office/drawing/2010/main">
        <mc:Choice Requires="a14">
          <p:sp>
            <p:nvSpPr>
              <p:cNvPr id="13" name="文字方塊 12"/>
              <p:cNvSpPr txBox="1"/>
              <p:nvPr/>
            </p:nvSpPr>
            <p:spPr>
              <a:xfrm>
                <a:off x="2080067" y="4640060"/>
                <a:ext cx="507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r>
                        <a:rPr lang="zh-TW" altLang="en-US" sz="2800" i="1" smtClean="0">
                          <a:latin typeface="Cambria Math" panose="02040503050406030204" pitchFamily="18" charset="0"/>
                        </a:rPr>
                        <m:t>𝜃</m:t>
                      </m:r>
                    </m:oMath>
                  </m:oMathPara>
                </a14:m>
                <a:endParaRPr lang="zh-TW" altLang="en-US" sz="28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2080067" y="4640060"/>
                <a:ext cx="507447" cy="43088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3620396" y="2799480"/>
                <a:ext cx="507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r>
                        <a:rPr lang="zh-TW" altLang="en-US" sz="2800" i="1" smtClean="0">
                          <a:latin typeface="Cambria Math" panose="02040503050406030204" pitchFamily="18" charset="0"/>
                        </a:rPr>
                        <m:t>𝜃</m:t>
                      </m:r>
                    </m:oMath>
                  </m:oMathPara>
                </a14:m>
                <a:endParaRPr lang="zh-TW" altLang="en-US" sz="28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3620396" y="2799480"/>
                <a:ext cx="507447"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3879004" y="3280662"/>
                <a:ext cx="4607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3879004" y="3280662"/>
                <a:ext cx="460704" cy="4308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7296982" y="1352467"/>
                <a:ext cx="9732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𝜂</m:t>
                      </m:r>
                      <m:r>
                        <a:rPr lang="zh-TW" altLang="en-US" sz="2800" i="1" smtClean="0">
                          <a:latin typeface="Cambria Math" panose="02040503050406030204" pitchFamily="18" charset="0"/>
                        </a:rPr>
                        <m:t>∆</m:t>
                      </m:r>
                      <m:r>
                        <a:rPr lang="zh-TW" altLang="en-US" sz="2800" i="1" smtClean="0">
                          <a:latin typeface="Cambria Math" panose="02040503050406030204" pitchFamily="18" charset="0"/>
                        </a:rPr>
                        <m:t>𝜃</m:t>
                      </m:r>
                    </m:oMath>
                  </m:oMathPara>
                </a14:m>
                <a:endParaRPr lang="zh-TW" altLang="en-US" sz="28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7296982" y="1352467"/>
                <a:ext cx="973215" cy="430887"/>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6836278" y="1384299"/>
                <a:ext cx="4607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6836278" y="1384299"/>
                <a:ext cx="460704" cy="430887"/>
              </a:xfrm>
              <a:prstGeom prst="rect">
                <a:avLst/>
              </a:prstGeom>
              <a:blipFill>
                <a:blip r:embed="rId10"/>
                <a:stretch>
                  <a:fillRect/>
                </a:stretch>
              </a:blipFill>
            </p:spPr>
            <p:txBody>
              <a:bodyPr/>
              <a:lstStyle/>
              <a:p>
                <a:r>
                  <a:rPr lang="zh-TW" altLang="en-US">
                    <a:noFill/>
                  </a:rPr>
                  <a:t> </a:t>
                </a:r>
              </a:p>
            </p:txBody>
          </p:sp>
        </mc:Fallback>
      </mc:AlternateContent>
      <p:cxnSp>
        <p:nvCxnSpPr>
          <p:cNvPr id="18" name="直線接點 17"/>
          <p:cNvCxnSpPr>
            <a:cxnSpLocks/>
          </p:cNvCxnSpPr>
          <p:nvPr/>
        </p:nvCxnSpPr>
        <p:spPr>
          <a:xfrm>
            <a:off x="6836278" y="1352467"/>
            <a:ext cx="460704" cy="4627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241142" y="2151726"/>
            <a:ext cx="2583543" cy="830997"/>
          </a:xfrm>
          <a:prstGeom prst="rect">
            <a:avLst/>
          </a:prstGeom>
          <a:noFill/>
        </p:spPr>
        <p:txBody>
          <a:bodyPr wrap="square" rtlCol="0">
            <a:spAutoFit/>
          </a:bodyPr>
          <a:lstStyle/>
          <a:p>
            <a:r>
              <a:rPr lang="en-US" altLang="zh-TW" sz="2400" dirty="0"/>
              <a:t>(other workers also update models)</a:t>
            </a:r>
            <a:endParaRPr lang="zh-TW" altLang="en-US" sz="2400" dirty="0"/>
          </a:p>
        </p:txBody>
      </p:sp>
    </p:spTree>
    <p:extLst>
      <p:ext uri="{BB962C8B-B14F-4D97-AF65-F5344CB8AC3E}">
        <p14:creationId xmlns:p14="http://schemas.microsoft.com/office/powerpoint/2010/main" val="2745204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10" grpId="0"/>
      <p:bldP spid="11" grpId="0"/>
      <p:bldP spid="12" grpId="0"/>
      <p:bldP spid="13" grpId="0"/>
      <p:bldP spid="14" grpId="0"/>
      <p:bldP spid="15" grpId="0"/>
      <p:bldP spid="16" grpId="0"/>
      <p:bldP spid="17"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Demo of A3C</a:t>
            </a:r>
            <a:endParaRPr lang="zh-TW" altLang="en-US" dirty="0"/>
          </a:p>
        </p:txBody>
      </p:sp>
      <p:sp>
        <p:nvSpPr>
          <p:cNvPr id="3" name="內容版面配置區 2"/>
          <p:cNvSpPr>
            <a:spLocks noGrp="1"/>
          </p:cNvSpPr>
          <p:nvPr>
            <p:ph idx="1"/>
          </p:nvPr>
        </p:nvSpPr>
        <p:spPr/>
        <p:txBody>
          <a:bodyPr/>
          <a:lstStyle/>
          <a:p>
            <a:r>
              <a:rPr lang="en-US" altLang="zh-TW" dirty="0"/>
              <a:t>Racing Car (DeepMind)</a:t>
            </a:r>
            <a:endParaRPr lang="zh-TW" altLang="en-US" dirty="0"/>
          </a:p>
        </p:txBody>
      </p:sp>
      <p:sp>
        <p:nvSpPr>
          <p:cNvPr id="4" name="矩形 3"/>
          <p:cNvSpPr/>
          <p:nvPr/>
        </p:nvSpPr>
        <p:spPr>
          <a:xfrm>
            <a:off x="4096042" y="843241"/>
            <a:ext cx="5478087" cy="369332"/>
          </a:xfrm>
          <a:prstGeom prst="rect">
            <a:avLst/>
          </a:prstGeom>
        </p:spPr>
        <p:txBody>
          <a:bodyPr wrap="square">
            <a:spAutoFit/>
          </a:bodyPr>
          <a:lstStyle/>
          <a:p>
            <a:r>
              <a:rPr lang="zh-TW" altLang="en-US" dirty="0"/>
              <a:t>https://www.youtube.com/watch?v=0xo1Ldx3L5Q</a:t>
            </a:r>
          </a:p>
        </p:txBody>
      </p:sp>
      <p:pic>
        <p:nvPicPr>
          <p:cNvPr id="5" name="Asynchronous Methods for Deep Reinforcement Learning_ TORCS - YouTube [36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7484" y="2399606"/>
            <a:ext cx="7589031" cy="4300451"/>
          </a:xfrm>
          <a:prstGeom prst="rect">
            <a:avLst/>
          </a:prstGeom>
        </p:spPr>
      </p:pic>
    </p:spTree>
    <p:extLst>
      <p:ext uri="{BB962C8B-B14F-4D97-AF65-F5344CB8AC3E}">
        <p14:creationId xmlns:p14="http://schemas.microsoft.com/office/powerpoint/2010/main" val="12836202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0A00A2-8C0E-4A90-B09C-CC4E8533226E}"/>
              </a:ext>
            </a:extLst>
          </p:cNvPr>
          <p:cNvSpPr>
            <a:spLocks noGrp="1"/>
          </p:cNvSpPr>
          <p:nvPr>
            <p:ph type="title"/>
          </p:nvPr>
        </p:nvSpPr>
        <p:spPr/>
        <p:txBody>
          <a:bodyPr/>
          <a:lstStyle/>
          <a:p>
            <a:r>
              <a:rPr lang="en-US" altLang="zh-TW" dirty="0"/>
              <a:t>Demo of A3C</a:t>
            </a:r>
            <a:endParaRPr lang="zh-TW" altLang="en-US" dirty="0"/>
          </a:p>
        </p:txBody>
      </p:sp>
      <p:sp>
        <p:nvSpPr>
          <p:cNvPr id="3" name="內容版面配置區 2">
            <a:extLst>
              <a:ext uri="{FF2B5EF4-FFF2-40B4-BE49-F238E27FC236}">
                <a16:creationId xmlns:a16="http://schemas.microsoft.com/office/drawing/2014/main" id="{5C90801D-E036-4C94-9123-6D9510ABF251}"/>
              </a:ext>
            </a:extLst>
          </p:cNvPr>
          <p:cNvSpPr>
            <a:spLocks noGrp="1"/>
          </p:cNvSpPr>
          <p:nvPr>
            <p:ph idx="1"/>
          </p:nvPr>
        </p:nvSpPr>
        <p:spPr/>
        <p:txBody>
          <a:bodyPr/>
          <a:lstStyle/>
          <a:p>
            <a:r>
              <a:rPr lang="en-US" altLang="zh-TW" dirty="0"/>
              <a:t>Visual Doom AI Competition @ CIG 2016</a:t>
            </a:r>
          </a:p>
          <a:p>
            <a:r>
              <a:rPr lang="en-US" altLang="zh-TW" dirty="0"/>
              <a:t>https://www.youtube.com/watch?v=94EPSjQH38Y</a:t>
            </a:r>
            <a:endParaRPr lang="zh-TW" altLang="en-US" dirty="0"/>
          </a:p>
        </p:txBody>
      </p:sp>
    </p:spTree>
    <p:extLst>
      <p:ext uri="{BB962C8B-B14F-4D97-AF65-F5344CB8AC3E}">
        <p14:creationId xmlns:p14="http://schemas.microsoft.com/office/powerpoint/2010/main" val="7419128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720" y="4833439"/>
            <a:ext cx="9855200" cy="2005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矩形 11"/>
          <p:cNvSpPr/>
          <p:nvPr/>
        </p:nvSpPr>
        <p:spPr>
          <a:xfrm>
            <a:off x="-168720" y="1760152"/>
            <a:ext cx="9855200" cy="3802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 name="橢圓 4"/>
          <p:cNvSpPr/>
          <p:nvPr/>
        </p:nvSpPr>
        <p:spPr>
          <a:xfrm>
            <a:off x="2139051" y="1924601"/>
            <a:ext cx="3268857" cy="2721835"/>
          </a:xfrm>
          <a:prstGeom prst="ellipse">
            <a:avLst/>
          </a:prstGeom>
          <a:noFill/>
          <a:ln w="5715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Concluding Remarks</a:t>
            </a:r>
            <a:endParaRPr lang="zh-TW" altLang="en-US" dirty="0"/>
          </a:p>
        </p:txBody>
      </p:sp>
      <p:sp>
        <p:nvSpPr>
          <p:cNvPr id="6" name="橢圓 5"/>
          <p:cNvSpPr/>
          <p:nvPr/>
        </p:nvSpPr>
        <p:spPr>
          <a:xfrm>
            <a:off x="4550126" y="1957396"/>
            <a:ext cx="3256699" cy="2732381"/>
          </a:xfrm>
          <a:prstGeom prst="ellipse">
            <a:avLst/>
          </a:prstGeom>
          <a:noFill/>
          <a:ln w="5715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 name="文字方塊 6"/>
          <p:cNvSpPr txBox="1"/>
          <p:nvPr/>
        </p:nvSpPr>
        <p:spPr>
          <a:xfrm>
            <a:off x="2139051" y="3077162"/>
            <a:ext cx="2467429" cy="523220"/>
          </a:xfrm>
          <a:prstGeom prst="rect">
            <a:avLst/>
          </a:prstGeom>
          <a:noFill/>
        </p:spPr>
        <p:txBody>
          <a:bodyPr wrap="square" rtlCol="0">
            <a:spAutoFit/>
          </a:bodyPr>
          <a:lstStyle/>
          <a:p>
            <a:pPr algn="ctr"/>
            <a:r>
              <a:rPr lang="en-US" altLang="zh-TW" sz="2800" dirty="0"/>
              <a:t>Policy-based</a:t>
            </a:r>
            <a:endParaRPr lang="zh-TW" altLang="en-US" sz="2800" dirty="0"/>
          </a:p>
        </p:txBody>
      </p:sp>
      <p:sp>
        <p:nvSpPr>
          <p:cNvPr id="8" name="文字方塊 7"/>
          <p:cNvSpPr txBox="1"/>
          <p:nvPr/>
        </p:nvSpPr>
        <p:spPr>
          <a:xfrm>
            <a:off x="5324459" y="3085456"/>
            <a:ext cx="2467429" cy="523220"/>
          </a:xfrm>
          <a:prstGeom prst="rect">
            <a:avLst/>
          </a:prstGeom>
          <a:noFill/>
        </p:spPr>
        <p:txBody>
          <a:bodyPr wrap="square" rtlCol="0">
            <a:spAutoFit/>
          </a:bodyPr>
          <a:lstStyle/>
          <a:p>
            <a:pPr algn="ctr"/>
            <a:r>
              <a:rPr lang="en-US" altLang="zh-TW" sz="2800" dirty="0"/>
              <a:t>Value-based</a:t>
            </a:r>
            <a:endParaRPr lang="zh-TW" altLang="en-US" sz="2800" dirty="0"/>
          </a:p>
        </p:txBody>
      </p:sp>
      <p:sp>
        <p:nvSpPr>
          <p:cNvPr id="9" name="文字方塊 8"/>
          <p:cNvSpPr txBox="1"/>
          <p:nvPr/>
        </p:nvSpPr>
        <p:spPr>
          <a:xfrm>
            <a:off x="790824" y="4845394"/>
            <a:ext cx="2916668" cy="523220"/>
          </a:xfrm>
          <a:prstGeom prst="rect">
            <a:avLst/>
          </a:prstGeom>
          <a:noFill/>
        </p:spPr>
        <p:txBody>
          <a:bodyPr wrap="square" rtlCol="0">
            <a:spAutoFit/>
          </a:bodyPr>
          <a:lstStyle/>
          <a:p>
            <a:pPr algn="ctr"/>
            <a:r>
              <a:rPr lang="en-US" altLang="zh-TW" sz="2800" dirty="0">
                <a:solidFill>
                  <a:srgbClr val="0000FF"/>
                </a:solidFill>
              </a:rPr>
              <a:t>Learning an Actor</a:t>
            </a:r>
            <a:endParaRPr lang="zh-TW" altLang="en-US" sz="2800" dirty="0">
              <a:solidFill>
                <a:srgbClr val="0000FF"/>
              </a:solidFill>
            </a:endParaRPr>
          </a:p>
        </p:txBody>
      </p:sp>
      <p:sp>
        <p:nvSpPr>
          <p:cNvPr id="10" name="文字方塊 9"/>
          <p:cNvSpPr txBox="1"/>
          <p:nvPr/>
        </p:nvSpPr>
        <p:spPr>
          <a:xfrm>
            <a:off x="6124677" y="4832696"/>
            <a:ext cx="3077379" cy="523220"/>
          </a:xfrm>
          <a:prstGeom prst="rect">
            <a:avLst/>
          </a:prstGeom>
          <a:noFill/>
        </p:spPr>
        <p:txBody>
          <a:bodyPr wrap="square" rtlCol="0">
            <a:spAutoFit/>
          </a:bodyPr>
          <a:lstStyle/>
          <a:p>
            <a:pPr algn="ctr"/>
            <a:r>
              <a:rPr lang="en-US" altLang="zh-TW" sz="2800" dirty="0">
                <a:solidFill>
                  <a:srgbClr val="0000FF"/>
                </a:solidFill>
              </a:rPr>
              <a:t>Learning a Critic</a:t>
            </a:r>
            <a:endParaRPr lang="zh-TW" altLang="en-US" sz="2800" dirty="0">
              <a:solidFill>
                <a:srgbClr val="0000FF"/>
              </a:solidFill>
            </a:endParaRPr>
          </a:p>
        </p:txBody>
      </p:sp>
      <p:sp>
        <p:nvSpPr>
          <p:cNvPr id="11" name="文字方塊 10"/>
          <p:cNvSpPr txBox="1"/>
          <p:nvPr/>
        </p:nvSpPr>
        <p:spPr>
          <a:xfrm>
            <a:off x="3766418" y="4855883"/>
            <a:ext cx="2569028" cy="523220"/>
          </a:xfrm>
          <a:prstGeom prst="rect">
            <a:avLst/>
          </a:prstGeom>
          <a:noFill/>
        </p:spPr>
        <p:txBody>
          <a:bodyPr wrap="square" rtlCol="0">
            <a:spAutoFit/>
          </a:bodyPr>
          <a:lstStyle/>
          <a:p>
            <a:pPr algn="ctr"/>
            <a:r>
              <a:rPr lang="en-US" altLang="zh-TW" sz="2800" dirty="0">
                <a:solidFill>
                  <a:srgbClr val="0000FF"/>
                </a:solidFill>
              </a:rPr>
              <a:t>Actor + Critic</a:t>
            </a:r>
            <a:endParaRPr lang="zh-TW" altLang="en-US" sz="2800" dirty="0">
              <a:solidFill>
                <a:srgbClr val="0000FF"/>
              </a:solidFill>
            </a:endParaRPr>
          </a:p>
        </p:txBody>
      </p:sp>
      <p:cxnSp>
        <p:nvCxnSpPr>
          <p:cNvPr id="13" name="直線單箭頭接點 12"/>
          <p:cNvCxnSpPr>
            <a:cxnSpLocks/>
          </p:cNvCxnSpPr>
          <p:nvPr/>
        </p:nvCxnSpPr>
        <p:spPr>
          <a:xfrm>
            <a:off x="6622174" y="3772631"/>
            <a:ext cx="851126" cy="1072763"/>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2460333" y="3709268"/>
            <a:ext cx="904080" cy="111395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cxnSpLocks/>
          </p:cNvCxnSpPr>
          <p:nvPr/>
        </p:nvCxnSpPr>
        <p:spPr>
          <a:xfrm>
            <a:off x="4931392" y="3514276"/>
            <a:ext cx="75801" cy="138701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2148560" y="5916372"/>
            <a:ext cx="4970667" cy="523220"/>
          </a:xfrm>
          <a:prstGeom prst="rect">
            <a:avLst/>
          </a:prstGeom>
          <a:noFill/>
        </p:spPr>
        <p:txBody>
          <a:bodyPr wrap="square" rtlCol="0">
            <a:spAutoFit/>
          </a:bodyPr>
          <a:lstStyle/>
          <a:p>
            <a:pPr algn="ctr"/>
            <a:r>
              <a:rPr lang="en-US" altLang="zh-TW" sz="2800" b="1" i="1" u="sng" dirty="0"/>
              <a:t>Model-based Approach</a:t>
            </a:r>
            <a:endParaRPr lang="zh-TW" altLang="en-US" sz="2800" b="1" i="1" u="sng" dirty="0"/>
          </a:p>
        </p:txBody>
      </p:sp>
      <p:sp>
        <p:nvSpPr>
          <p:cNvPr id="18" name="文字方塊 17"/>
          <p:cNvSpPr txBox="1"/>
          <p:nvPr/>
        </p:nvSpPr>
        <p:spPr>
          <a:xfrm>
            <a:off x="72570" y="1938344"/>
            <a:ext cx="2496457" cy="954107"/>
          </a:xfrm>
          <a:prstGeom prst="rect">
            <a:avLst/>
          </a:prstGeom>
          <a:noFill/>
        </p:spPr>
        <p:txBody>
          <a:bodyPr wrap="square" rtlCol="0">
            <a:spAutoFit/>
          </a:bodyPr>
          <a:lstStyle/>
          <a:p>
            <a:pPr algn="ctr"/>
            <a:r>
              <a:rPr lang="en-US" altLang="zh-TW" sz="2800" b="1" i="1" u="sng" dirty="0"/>
              <a:t>Model-free Approach</a:t>
            </a:r>
            <a:endParaRPr lang="zh-TW" altLang="en-US" sz="2800" b="1" i="1" u="sng" dirty="0"/>
          </a:p>
        </p:txBody>
      </p:sp>
    </p:spTree>
    <p:extLst>
      <p:ext uri="{BB962C8B-B14F-4D97-AF65-F5344CB8AC3E}">
        <p14:creationId xmlns:p14="http://schemas.microsoft.com/office/powerpoint/2010/main" val="10270081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Learning </a:t>
            </a:r>
            <a:br>
              <a:rPr lang="en-US" altLang="zh-TW" dirty="0"/>
            </a:br>
            <a:r>
              <a:rPr lang="en-US" altLang="zh-TW" dirty="0"/>
              <a:t>≈ Looking for a Function</a:t>
            </a:r>
            <a:endParaRPr lang="zh-TW" altLang="en-US" dirty="0"/>
          </a:p>
        </p:txBody>
      </p:sp>
      <p:pic>
        <p:nvPicPr>
          <p:cNvPr id="123906" name="Picture 2" descr="https://pixabay.com/static/uploads/photo/2013/07/12/13/55/earth-147591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4473" y="5377857"/>
            <a:ext cx="1172306" cy="117230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5147828" y="6028080"/>
            <a:ext cx="2042674" cy="461665"/>
          </a:xfrm>
          <a:prstGeom prst="rect">
            <a:avLst/>
          </a:prstGeom>
          <a:noFill/>
        </p:spPr>
        <p:txBody>
          <a:bodyPr wrap="square" rtlCol="0">
            <a:spAutoFit/>
          </a:bodyPr>
          <a:lstStyle/>
          <a:p>
            <a:r>
              <a:rPr lang="en-US" altLang="zh-TW" sz="2400" dirty="0"/>
              <a:t>Environment</a:t>
            </a:r>
            <a:endParaRPr lang="zh-TW" altLang="en-US" sz="2400" dirty="0"/>
          </a:p>
        </p:txBody>
      </p:sp>
      <p:cxnSp>
        <p:nvCxnSpPr>
          <p:cNvPr id="8" name="直線接點 7"/>
          <p:cNvCxnSpPr/>
          <p:nvPr/>
        </p:nvCxnSpPr>
        <p:spPr>
          <a:xfrm>
            <a:off x="514242" y="2743333"/>
            <a:ext cx="0" cy="32206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14242" y="5946890"/>
            <a:ext cx="33430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508661" y="2753089"/>
            <a:ext cx="242872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569993" y="2238721"/>
            <a:ext cx="1947636"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20" name="直線接點 19"/>
          <p:cNvCxnSpPr/>
          <p:nvPr/>
        </p:nvCxnSpPr>
        <p:spPr>
          <a:xfrm>
            <a:off x="6444343" y="2743333"/>
            <a:ext cx="20270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6858573" y="2243978"/>
            <a:ext cx="1334944"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22" name="直線接點 21"/>
          <p:cNvCxnSpPr/>
          <p:nvPr/>
        </p:nvCxnSpPr>
        <p:spPr>
          <a:xfrm>
            <a:off x="8471401" y="2714829"/>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flipH="1">
            <a:off x="5336279" y="6002231"/>
            <a:ext cx="3135121"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4674226" y="4445121"/>
            <a:ext cx="1324105" cy="461665"/>
          </a:xfrm>
          <a:prstGeom prst="rect">
            <a:avLst/>
          </a:prstGeom>
          <a:noFill/>
        </p:spPr>
        <p:txBody>
          <a:bodyPr wrap="square" rtlCol="0">
            <a:spAutoFit/>
          </a:bodyPr>
          <a:lstStyle/>
          <a:p>
            <a:r>
              <a:rPr lang="en-US" altLang="zh-TW" sz="2400" dirty="0"/>
              <a:t>Reward</a:t>
            </a:r>
            <a:endParaRPr lang="zh-TW" altLang="en-US" sz="2400" dirty="0"/>
          </a:p>
        </p:txBody>
      </p:sp>
      <p:sp>
        <p:nvSpPr>
          <p:cNvPr id="42" name="文字方塊 41"/>
          <p:cNvSpPr txBox="1"/>
          <p:nvPr/>
        </p:nvSpPr>
        <p:spPr>
          <a:xfrm>
            <a:off x="563124" y="2822826"/>
            <a:ext cx="1947636" cy="830997"/>
          </a:xfrm>
          <a:prstGeom prst="rect">
            <a:avLst/>
          </a:prstGeom>
          <a:noFill/>
        </p:spPr>
        <p:txBody>
          <a:bodyPr wrap="square" rtlCol="0">
            <a:spAutoFit/>
          </a:bodyPr>
          <a:lstStyle/>
          <a:p>
            <a:pPr algn="ctr"/>
            <a:r>
              <a:rPr lang="en-US" altLang="zh-TW" sz="2400" dirty="0">
                <a:solidFill>
                  <a:srgbClr val="0000FF"/>
                </a:solidFill>
              </a:rPr>
              <a:t>Function input</a:t>
            </a:r>
            <a:endParaRPr lang="zh-TW" altLang="en-US" sz="2400" dirty="0">
              <a:solidFill>
                <a:srgbClr val="0000FF"/>
              </a:solidFill>
            </a:endParaRPr>
          </a:p>
        </p:txBody>
      </p:sp>
      <p:sp>
        <p:nvSpPr>
          <p:cNvPr id="48" name="文字方塊 47"/>
          <p:cNvSpPr txBox="1"/>
          <p:nvPr/>
        </p:nvSpPr>
        <p:spPr>
          <a:xfrm>
            <a:off x="2201156" y="4244536"/>
            <a:ext cx="2413210" cy="830997"/>
          </a:xfrm>
          <a:prstGeom prst="rect">
            <a:avLst/>
          </a:prstGeom>
          <a:noFill/>
        </p:spPr>
        <p:txBody>
          <a:bodyPr wrap="square" rtlCol="0">
            <a:spAutoFit/>
          </a:bodyPr>
          <a:lstStyle/>
          <a:p>
            <a:pPr algn="ctr"/>
            <a:r>
              <a:rPr lang="en-US" altLang="zh-TW" sz="2400" dirty="0">
                <a:solidFill>
                  <a:srgbClr val="0000FF"/>
                </a:solidFill>
              </a:rPr>
              <a:t>Used to pick the best function</a:t>
            </a:r>
            <a:endParaRPr lang="zh-TW" altLang="en-US" sz="2400" dirty="0">
              <a:solidFill>
                <a:srgbClr val="0000FF"/>
              </a:solidFill>
            </a:endParaRPr>
          </a:p>
        </p:txBody>
      </p:sp>
      <p:pic>
        <p:nvPicPr>
          <p:cNvPr id="50" name="Picture 2" descr="http://www.is-scam.com/wp-content/uploads/2014/12/question-rob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279" y="1657036"/>
            <a:ext cx="1835587" cy="2368695"/>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p:cNvSpPr txBox="1"/>
          <p:nvPr/>
        </p:nvSpPr>
        <p:spPr>
          <a:xfrm>
            <a:off x="6613896" y="2764271"/>
            <a:ext cx="1947636" cy="830997"/>
          </a:xfrm>
          <a:prstGeom prst="rect">
            <a:avLst/>
          </a:prstGeom>
          <a:noFill/>
        </p:spPr>
        <p:txBody>
          <a:bodyPr wrap="square" rtlCol="0">
            <a:spAutoFit/>
          </a:bodyPr>
          <a:lstStyle/>
          <a:p>
            <a:pPr algn="ctr"/>
            <a:r>
              <a:rPr lang="en-US" altLang="zh-TW" sz="2400" dirty="0">
                <a:solidFill>
                  <a:srgbClr val="0000FF"/>
                </a:solidFill>
              </a:rPr>
              <a:t>Function </a:t>
            </a:r>
          </a:p>
          <a:p>
            <a:pPr algn="ctr"/>
            <a:r>
              <a:rPr lang="en-US" altLang="zh-TW" sz="2400" dirty="0">
                <a:solidFill>
                  <a:srgbClr val="0000FF"/>
                </a:solidFill>
              </a:rPr>
              <a:t>output</a:t>
            </a:r>
            <a:endParaRPr lang="zh-TW" altLang="en-US" sz="2400" dirty="0">
              <a:solidFill>
                <a:srgbClr val="0000FF"/>
              </a:solidFill>
            </a:endParaRPr>
          </a:p>
        </p:txBody>
      </p:sp>
      <p:sp>
        <p:nvSpPr>
          <p:cNvPr id="4" name="文字方塊 3"/>
          <p:cNvSpPr txBox="1"/>
          <p:nvPr/>
        </p:nvSpPr>
        <p:spPr>
          <a:xfrm>
            <a:off x="3636279" y="2478567"/>
            <a:ext cx="2655616" cy="95410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800" dirty="0"/>
              <a:t>Action = </a:t>
            </a:r>
            <a:r>
              <a:rPr lang="el-GR" altLang="zh-TW" sz="2800" dirty="0"/>
              <a:t>π</a:t>
            </a:r>
            <a:r>
              <a:rPr lang="en-US" altLang="zh-TW" sz="2800" dirty="0"/>
              <a:t>( Observation )</a:t>
            </a:r>
            <a:endParaRPr lang="zh-TW" altLang="en-US" sz="2800" dirty="0"/>
          </a:p>
        </p:txBody>
      </p:sp>
      <p:sp>
        <p:nvSpPr>
          <p:cNvPr id="45" name="文字方塊 44"/>
          <p:cNvSpPr txBox="1"/>
          <p:nvPr/>
        </p:nvSpPr>
        <p:spPr>
          <a:xfrm>
            <a:off x="3024472" y="1982713"/>
            <a:ext cx="2182307"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800" dirty="0"/>
              <a:t>Actor/Policy</a:t>
            </a:r>
            <a:endParaRPr lang="zh-TW" altLang="en-US" sz="2800" dirty="0"/>
          </a:p>
        </p:txBody>
      </p:sp>
      <p:cxnSp>
        <p:nvCxnSpPr>
          <p:cNvPr id="14" name="直線接點 13"/>
          <p:cNvCxnSpPr/>
          <p:nvPr/>
        </p:nvCxnSpPr>
        <p:spPr>
          <a:xfrm flipV="1">
            <a:off x="4579805" y="3653823"/>
            <a:ext cx="0" cy="162430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437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8" grpId="0"/>
      <p:bldP spid="44" grpId="0"/>
      <p:bldP spid="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Learning to play Go</a:t>
            </a:r>
            <a:endParaRPr lang="zh-TW" altLang="en-US" dirty="0"/>
          </a:p>
        </p:txBody>
      </p:sp>
      <p:pic>
        <p:nvPicPr>
          <p:cNvPr id="123906" name="Picture 2" descr="https://pixabay.com/static/uploads/photo/2013/07/12/13/55/earth-147591_960_7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4473" y="5377857"/>
            <a:ext cx="1172306" cy="117230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5147828" y="6028080"/>
            <a:ext cx="2042674" cy="461665"/>
          </a:xfrm>
          <a:prstGeom prst="rect">
            <a:avLst/>
          </a:prstGeom>
          <a:noFill/>
        </p:spPr>
        <p:txBody>
          <a:bodyPr wrap="square" rtlCol="0">
            <a:spAutoFit/>
          </a:bodyPr>
          <a:lstStyle/>
          <a:p>
            <a:r>
              <a:rPr lang="en-US" altLang="zh-TW" sz="2400" dirty="0"/>
              <a:t>Environment</a:t>
            </a:r>
            <a:endParaRPr lang="zh-TW" altLang="en-US" sz="2400" dirty="0"/>
          </a:p>
        </p:txBody>
      </p:sp>
      <p:cxnSp>
        <p:nvCxnSpPr>
          <p:cNvPr id="8" name="直線接點 7"/>
          <p:cNvCxnSpPr/>
          <p:nvPr/>
        </p:nvCxnSpPr>
        <p:spPr>
          <a:xfrm>
            <a:off x="2171700" y="2443512"/>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2171701" y="5730915"/>
            <a:ext cx="16851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171702" y="2443512"/>
            <a:ext cx="1685192"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V="1">
            <a:off x="4579805" y="3355777"/>
            <a:ext cx="0" cy="187881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2040479" y="2016700"/>
            <a:ext cx="1947636"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20" name="直線接點 19"/>
          <p:cNvCxnSpPr/>
          <p:nvPr/>
        </p:nvCxnSpPr>
        <p:spPr>
          <a:xfrm>
            <a:off x="5446359" y="2443512"/>
            <a:ext cx="1685192"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5615740" y="1978501"/>
            <a:ext cx="1334944"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22" name="直線接點 21"/>
          <p:cNvCxnSpPr/>
          <p:nvPr/>
        </p:nvCxnSpPr>
        <p:spPr>
          <a:xfrm>
            <a:off x="7131551" y="2440166"/>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4653084" y="3690403"/>
            <a:ext cx="1324105" cy="461665"/>
          </a:xfrm>
          <a:prstGeom prst="rect">
            <a:avLst/>
          </a:prstGeom>
          <a:noFill/>
        </p:spPr>
        <p:txBody>
          <a:bodyPr wrap="square" rtlCol="0">
            <a:spAutoFit/>
          </a:bodyPr>
          <a:lstStyle/>
          <a:p>
            <a:r>
              <a:rPr lang="en-US" altLang="zh-TW" sz="2400" dirty="0"/>
              <a:t>Reward</a:t>
            </a:r>
            <a:endParaRPr lang="zh-TW" altLang="en-US" sz="2400" dirty="0"/>
          </a:p>
        </p:txBody>
      </p:sp>
      <p:pic>
        <p:nvPicPr>
          <p:cNvPr id="125954" name="Picture 2" descr="http://www.chen-design.com/blog/blogimg/20160310-alphago-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4724" y="2631804"/>
            <a:ext cx="1972112" cy="723973"/>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241490" y="2674043"/>
            <a:ext cx="2746053" cy="2746053"/>
          </a:xfrm>
          <a:prstGeom prst="rect">
            <a:avLst/>
          </a:prstGeom>
        </p:spPr>
      </p:pic>
      <p:grpSp>
        <p:nvGrpSpPr>
          <p:cNvPr id="13" name="群組 12"/>
          <p:cNvGrpSpPr/>
          <p:nvPr/>
        </p:nvGrpSpPr>
        <p:grpSpPr>
          <a:xfrm>
            <a:off x="6114017" y="2657699"/>
            <a:ext cx="2751833" cy="2762397"/>
            <a:chOff x="14602221" y="579260"/>
            <a:chExt cx="2751833" cy="2762397"/>
          </a:xfrm>
        </p:grpSpPr>
        <p:pic>
          <p:nvPicPr>
            <p:cNvPr id="6" name="圖片 5"/>
            <p:cNvPicPr>
              <a:picLocks noChangeAspect="1"/>
            </p:cNvPicPr>
            <p:nvPr/>
          </p:nvPicPr>
          <p:blipFill>
            <a:blip r:embed="rId5"/>
            <a:stretch>
              <a:fillRect/>
            </a:stretch>
          </p:blipFill>
          <p:spPr>
            <a:xfrm>
              <a:off x="14602221" y="579260"/>
              <a:ext cx="2751833" cy="2762397"/>
            </a:xfrm>
            <a:prstGeom prst="rect">
              <a:avLst/>
            </a:prstGeom>
          </p:spPr>
        </p:pic>
        <p:sp>
          <p:nvSpPr>
            <p:cNvPr id="3" name="文字方塊 2"/>
            <p:cNvSpPr txBox="1"/>
            <p:nvPr/>
          </p:nvSpPr>
          <p:spPr>
            <a:xfrm>
              <a:off x="15188172" y="2557401"/>
              <a:ext cx="1579929"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Next Move</a:t>
              </a:r>
              <a:endParaRPr lang="zh-TW" altLang="en-US" sz="2400" dirty="0"/>
            </a:p>
          </p:txBody>
        </p:sp>
      </p:grpSp>
      <p:pic>
        <p:nvPicPr>
          <p:cNvPr id="15" name="圖片 14"/>
          <p:cNvPicPr>
            <a:picLocks noChangeAspect="1"/>
          </p:cNvPicPr>
          <p:nvPr/>
        </p:nvPicPr>
        <p:blipFill>
          <a:blip r:embed="rId6"/>
          <a:stretch>
            <a:fillRect/>
          </a:stretch>
        </p:blipFill>
        <p:spPr>
          <a:xfrm>
            <a:off x="3586167" y="4500445"/>
            <a:ext cx="1969225" cy="1580611"/>
          </a:xfrm>
          <a:prstGeom prst="rect">
            <a:avLst/>
          </a:prstGeom>
        </p:spPr>
      </p:pic>
      <p:cxnSp>
        <p:nvCxnSpPr>
          <p:cNvPr id="23" name="直線接點 22"/>
          <p:cNvCxnSpPr/>
          <p:nvPr/>
        </p:nvCxnSpPr>
        <p:spPr>
          <a:xfrm flipH="1">
            <a:off x="5413375" y="5727568"/>
            <a:ext cx="1685193"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9349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Learning to play Go</a:t>
            </a:r>
            <a:endParaRPr lang="zh-TW" altLang="en-US" dirty="0"/>
          </a:p>
        </p:txBody>
      </p:sp>
      <p:pic>
        <p:nvPicPr>
          <p:cNvPr id="123906" name="Picture 2" descr="https://pixabay.com/static/uploads/photo/2013/07/12/13/55/earth-147591_960_7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4473" y="5377857"/>
            <a:ext cx="1172306" cy="117230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5147828" y="6028080"/>
            <a:ext cx="2042674" cy="461665"/>
          </a:xfrm>
          <a:prstGeom prst="rect">
            <a:avLst/>
          </a:prstGeom>
          <a:noFill/>
        </p:spPr>
        <p:txBody>
          <a:bodyPr wrap="square" rtlCol="0">
            <a:spAutoFit/>
          </a:bodyPr>
          <a:lstStyle/>
          <a:p>
            <a:r>
              <a:rPr lang="en-US" altLang="zh-TW" sz="2400" dirty="0"/>
              <a:t>Environment</a:t>
            </a:r>
            <a:endParaRPr lang="zh-TW" altLang="en-US" sz="2400" dirty="0"/>
          </a:p>
        </p:txBody>
      </p:sp>
      <p:cxnSp>
        <p:nvCxnSpPr>
          <p:cNvPr id="8" name="直線接點 7"/>
          <p:cNvCxnSpPr/>
          <p:nvPr/>
        </p:nvCxnSpPr>
        <p:spPr>
          <a:xfrm>
            <a:off x="2171700" y="2443512"/>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2171701" y="5730915"/>
            <a:ext cx="16851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171702" y="2443512"/>
            <a:ext cx="1685192"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V="1">
            <a:off x="4579805" y="3355777"/>
            <a:ext cx="0" cy="187881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2040479" y="2016700"/>
            <a:ext cx="1947636"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20" name="直線接點 19"/>
          <p:cNvCxnSpPr/>
          <p:nvPr/>
        </p:nvCxnSpPr>
        <p:spPr>
          <a:xfrm>
            <a:off x="5446359" y="2443512"/>
            <a:ext cx="1685192"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5615740" y="1978501"/>
            <a:ext cx="1334944"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22" name="直線接點 21"/>
          <p:cNvCxnSpPr/>
          <p:nvPr/>
        </p:nvCxnSpPr>
        <p:spPr>
          <a:xfrm>
            <a:off x="7131551" y="2440166"/>
            <a:ext cx="0" cy="3287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4653084" y="3690403"/>
            <a:ext cx="1324105" cy="461665"/>
          </a:xfrm>
          <a:prstGeom prst="rect">
            <a:avLst/>
          </a:prstGeom>
          <a:noFill/>
        </p:spPr>
        <p:txBody>
          <a:bodyPr wrap="square" rtlCol="0">
            <a:spAutoFit/>
          </a:bodyPr>
          <a:lstStyle/>
          <a:p>
            <a:r>
              <a:rPr lang="en-US" altLang="zh-TW" sz="2400" dirty="0"/>
              <a:t>Reward</a:t>
            </a:r>
            <a:endParaRPr lang="zh-TW" altLang="en-US" sz="2400" dirty="0"/>
          </a:p>
        </p:txBody>
      </p:sp>
      <p:pic>
        <p:nvPicPr>
          <p:cNvPr id="125954" name="Picture 2" descr="http://www.chen-design.com/blog/blogimg/20160310-alphago-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4724" y="2631804"/>
            <a:ext cx="1972112" cy="723973"/>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241490" y="2674043"/>
            <a:ext cx="2746053" cy="2746053"/>
          </a:xfrm>
          <a:prstGeom prst="rect">
            <a:avLst/>
          </a:prstGeom>
        </p:spPr>
      </p:pic>
      <p:pic>
        <p:nvPicPr>
          <p:cNvPr id="15" name="圖片 14"/>
          <p:cNvPicPr>
            <a:picLocks noChangeAspect="1"/>
          </p:cNvPicPr>
          <p:nvPr/>
        </p:nvPicPr>
        <p:blipFill>
          <a:blip r:embed="rId5"/>
          <a:stretch>
            <a:fillRect/>
          </a:stretch>
        </p:blipFill>
        <p:spPr>
          <a:xfrm>
            <a:off x="3586167" y="4500445"/>
            <a:ext cx="1969225" cy="1580611"/>
          </a:xfrm>
          <a:prstGeom prst="rect">
            <a:avLst/>
          </a:prstGeom>
        </p:spPr>
      </p:pic>
      <p:cxnSp>
        <p:nvCxnSpPr>
          <p:cNvPr id="23" name="直線接點 22"/>
          <p:cNvCxnSpPr/>
          <p:nvPr/>
        </p:nvCxnSpPr>
        <p:spPr>
          <a:xfrm flipH="1">
            <a:off x="5413375" y="5727568"/>
            <a:ext cx="1685193"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圖片 24"/>
          <p:cNvPicPr>
            <a:picLocks noChangeAspect="1"/>
          </p:cNvPicPr>
          <p:nvPr/>
        </p:nvPicPr>
        <p:blipFill>
          <a:blip r:embed="rId6"/>
          <a:stretch>
            <a:fillRect/>
          </a:stretch>
        </p:blipFill>
        <p:spPr>
          <a:xfrm>
            <a:off x="269982" y="2674043"/>
            <a:ext cx="2717561" cy="2717561"/>
          </a:xfrm>
          <a:prstGeom prst="rect">
            <a:avLst/>
          </a:prstGeom>
        </p:spPr>
      </p:pic>
      <p:pic>
        <p:nvPicPr>
          <p:cNvPr id="26" name="圖片 25"/>
          <p:cNvPicPr>
            <a:picLocks noChangeAspect="1"/>
          </p:cNvPicPr>
          <p:nvPr/>
        </p:nvPicPr>
        <p:blipFill>
          <a:blip r:embed="rId7"/>
          <a:stretch>
            <a:fillRect/>
          </a:stretch>
        </p:blipFill>
        <p:spPr>
          <a:xfrm>
            <a:off x="6173066" y="2668307"/>
            <a:ext cx="2837583" cy="2804778"/>
          </a:xfrm>
          <a:prstGeom prst="rect">
            <a:avLst/>
          </a:prstGeom>
        </p:spPr>
      </p:pic>
      <p:sp>
        <p:nvSpPr>
          <p:cNvPr id="27" name="文字方塊 26"/>
          <p:cNvSpPr txBox="1"/>
          <p:nvPr/>
        </p:nvSpPr>
        <p:spPr>
          <a:xfrm>
            <a:off x="3152382" y="4602735"/>
            <a:ext cx="274401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If win, reward = 1</a:t>
            </a:r>
            <a:endParaRPr lang="zh-TW" altLang="en-US" sz="2400" dirty="0"/>
          </a:p>
        </p:txBody>
      </p:sp>
      <p:sp>
        <p:nvSpPr>
          <p:cNvPr id="28" name="文字方塊 27"/>
          <p:cNvSpPr txBox="1"/>
          <p:nvPr/>
        </p:nvSpPr>
        <p:spPr>
          <a:xfrm>
            <a:off x="3144479" y="5119798"/>
            <a:ext cx="2744016"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If loss, reward = -1</a:t>
            </a:r>
            <a:endParaRPr lang="zh-TW" altLang="en-US" sz="2400" dirty="0"/>
          </a:p>
        </p:txBody>
      </p:sp>
      <p:sp>
        <p:nvSpPr>
          <p:cNvPr id="29" name="文字方塊 28"/>
          <p:cNvSpPr txBox="1"/>
          <p:nvPr/>
        </p:nvSpPr>
        <p:spPr>
          <a:xfrm>
            <a:off x="2702834" y="4085312"/>
            <a:ext cx="3631360"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reward = 0 in most cases</a:t>
            </a:r>
            <a:endParaRPr lang="zh-TW" altLang="en-US" sz="2400" dirty="0"/>
          </a:p>
        </p:txBody>
      </p:sp>
      <p:sp>
        <p:nvSpPr>
          <p:cNvPr id="30" name="文字方塊 29"/>
          <p:cNvSpPr txBox="1"/>
          <p:nvPr/>
        </p:nvSpPr>
        <p:spPr>
          <a:xfrm>
            <a:off x="5896398" y="553378"/>
            <a:ext cx="2678091"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Agent learns to take actions maximizing expected reward. </a:t>
            </a:r>
            <a:endParaRPr lang="zh-TW" altLang="en-US" sz="2400" dirty="0"/>
          </a:p>
        </p:txBody>
      </p:sp>
    </p:spTree>
    <p:extLst>
      <p:ext uri="{BB962C8B-B14F-4D97-AF65-F5344CB8AC3E}">
        <p14:creationId xmlns:p14="http://schemas.microsoft.com/office/powerpoint/2010/main" val="39205057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Learning to play Go</a:t>
            </a:r>
            <a:endParaRPr lang="zh-TW" altLang="en-US" dirty="0"/>
          </a:p>
        </p:txBody>
      </p:sp>
      <p:sp>
        <p:nvSpPr>
          <p:cNvPr id="3" name="內容版面配置區 2"/>
          <p:cNvSpPr>
            <a:spLocks noGrp="1"/>
          </p:cNvSpPr>
          <p:nvPr>
            <p:ph idx="1"/>
          </p:nvPr>
        </p:nvSpPr>
        <p:spPr>
          <a:xfrm>
            <a:off x="645644" y="1822955"/>
            <a:ext cx="7886700" cy="4351338"/>
          </a:xfrm>
        </p:spPr>
        <p:txBody>
          <a:bodyPr>
            <a:normAutofit/>
          </a:bodyPr>
          <a:lstStyle/>
          <a:p>
            <a:r>
              <a:rPr lang="en-US" altLang="zh-TW" dirty="0"/>
              <a:t>Supervised:</a:t>
            </a:r>
          </a:p>
          <a:p>
            <a:pPr lvl="1"/>
            <a:endParaRPr lang="en-US" altLang="zh-TW" sz="2800" dirty="0"/>
          </a:p>
          <a:p>
            <a:pPr lvl="1"/>
            <a:endParaRPr lang="en-US" altLang="zh-TW" sz="2800" dirty="0"/>
          </a:p>
          <a:p>
            <a:pPr lvl="1"/>
            <a:endParaRPr lang="en-US" altLang="zh-TW" sz="2800" dirty="0"/>
          </a:p>
          <a:p>
            <a:pPr lvl="1"/>
            <a:endParaRPr lang="en-US" altLang="zh-TW" sz="2800" dirty="0"/>
          </a:p>
          <a:p>
            <a:r>
              <a:rPr lang="en-US" altLang="zh-TW" dirty="0"/>
              <a:t>Reinforcement Learning</a:t>
            </a:r>
            <a:endParaRPr lang="zh-TW" altLang="en-US" dirty="0"/>
          </a:p>
        </p:txBody>
      </p:sp>
      <p:pic>
        <p:nvPicPr>
          <p:cNvPr id="7170" name="Picture 2" descr="http://y2.ifengimg.com/a/2016_11/2c7ef418c72909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7163" y="2601363"/>
            <a:ext cx="1630591" cy="12229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blog.sina.com.tw/myimages/222/22494/images/2008092717300010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1703" y="2638444"/>
            <a:ext cx="1785343" cy="118586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178312" y="2855415"/>
            <a:ext cx="1692287" cy="830997"/>
          </a:xfrm>
          <a:prstGeom prst="rect">
            <a:avLst/>
          </a:prstGeom>
          <a:noFill/>
        </p:spPr>
        <p:txBody>
          <a:bodyPr wrap="square" rtlCol="0">
            <a:spAutoFit/>
          </a:bodyPr>
          <a:lstStyle/>
          <a:p>
            <a:pPr algn="ctr"/>
            <a:r>
              <a:rPr lang="en-US" altLang="zh-TW" sz="2400" dirty="0"/>
              <a:t>Next move:</a:t>
            </a:r>
          </a:p>
          <a:p>
            <a:pPr algn="ctr"/>
            <a:r>
              <a:rPr lang="en-US" altLang="zh-TW" sz="2400" dirty="0"/>
              <a:t>“5-5”</a:t>
            </a:r>
            <a:endParaRPr lang="zh-TW" altLang="en-US" sz="2400" dirty="0"/>
          </a:p>
        </p:txBody>
      </p:sp>
      <p:sp>
        <p:nvSpPr>
          <p:cNvPr id="7" name="文字方塊 6"/>
          <p:cNvSpPr txBox="1"/>
          <p:nvPr/>
        </p:nvSpPr>
        <p:spPr>
          <a:xfrm>
            <a:off x="6973968" y="2855415"/>
            <a:ext cx="1598035" cy="830997"/>
          </a:xfrm>
          <a:prstGeom prst="rect">
            <a:avLst/>
          </a:prstGeom>
          <a:noFill/>
        </p:spPr>
        <p:txBody>
          <a:bodyPr wrap="square" rtlCol="0">
            <a:spAutoFit/>
          </a:bodyPr>
          <a:lstStyle/>
          <a:p>
            <a:pPr algn="ctr"/>
            <a:r>
              <a:rPr lang="en-US" altLang="zh-TW" sz="2400" dirty="0"/>
              <a:t>Next move:</a:t>
            </a:r>
          </a:p>
          <a:p>
            <a:pPr algn="ctr"/>
            <a:r>
              <a:rPr lang="en-US" altLang="zh-TW" sz="2400" dirty="0"/>
              <a:t>“3-3”</a:t>
            </a:r>
            <a:endParaRPr lang="zh-TW" altLang="en-US" sz="2400" dirty="0"/>
          </a:p>
        </p:txBody>
      </p:sp>
      <p:sp>
        <p:nvSpPr>
          <p:cNvPr id="8" name="文字方塊 7"/>
          <p:cNvSpPr txBox="1"/>
          <p:nvPr/>
        </p:nvSpPr>
        <p:spPr>
          <a:xfrm>
            <a:off x="1205041" y="4856766"/>
            <a:ext cx="1640114" cy="461665"/>
          </a:xfrm>
          <a:prstGeom prst="rect">
            <a:avLst/>
          </a:prstGeom>
          <a:noFill/>
        </p:spPr>
        <p:txBody>
          <a:bodyPr wrap="square" rtlCol="0">
            <a:spAutoFit/>
          </a:bodyPr>
          <a:lstStyle/>
          <a:p>
            <a:pPr algn="ctr"/>
            <a:r>
              <a:rPr lang="en-US" altLang="zh-TW" sz="2400" dirty="0"/>
              <a:t>First move</a:t>
            </a:r>
            <a:endParaRPr lang="zh-TW" altLang="en-US" sz="2400" dirty="0"/>
          </a:p>
        </p:txBody>
      </p:sp>
      <p:sp>
        <p:nvSpPr>
          <p:cNvPr id="9" name="文字方塊 8"/>
          <p:cNvSpPr txBox="1"/>
          <p:nvPr/>
        </p:nvSpPr>
        <p:spPr>
          <a:xfrm>
            <a:off x="3178312" y="4856766"/>
            <a:ext cx="3013983" cy="461665"/>
          </a:xfrm>
          <a:prstGeom prst="rect">
            <a:avLst/>
          </a:prstGeom>
          <a:noFill/>
        </p:spPr>
        <p:txBody>
          <a:bodyPr wrap="square" rtlCol="0">
            <a:spAutoFit/>
          </a:bodyPr>
          <a:lstStyle/>
          <a:p>
            <a:pPr algn="ctr"/>
            <a:r>
              <a:rPr lang="en-US" altLang="zh-TW" sz="2400" dirty="0"/>
              <a:t>…… many moves ……</a:t>
            </a:r>
            <a:endParaRPr lang="zh-TW" altLang="en-US" sz="2400" dirty="0"/>
          </a:p>
        </p:txBody>
      </p:sp>
      <p:sp>
        <p:nvSpPr>
          <p:cNvPr id="10" name="向右箭號 9"/>
          <p:cNvSpPr/>
          <p:nvPr/>
        </p:nvSpPr>
        <p:spPr>
          <a:xfrm>
            <a:off x="2830640" y="4878545"/>
            <a:ext cx="406400" cy="4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a:off x="6340602" y="4878544"/>
            <a:ext cx="406400" cy="4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6899007" y="4886936"/>
            <a:ext cx="1334294" cy="461665"/>
          </a:xfrm>
          <a:prstGeom prst="rect">
            <a:avLst/>
          </a:prstGeom>
          <a:noFill/>
        </p:spPr>
        <p:txBody>
          <a:bodyPr wrap="square" rtlCol="0">
            <a:spAutoFit/>
          </a:bodyPr>
          <a:lstStyle/>
          <a:p>
            <a:r>
              <a:rPr lang="en-US" altLang="zh-TW" sz="2400" dirty="0"/>
              <a:t>Win!</a:t>
            </a:r>
            <a:endParaRPr lang="zh-TW" altLang="en-US" sz="2400" dirty="0"/>
          </a:p>
        </p:txBody>
      </p:sp>
      <p:sp>
        <p:nvSpPr>
          <p:cNvPr id="5" name="文字方塊 4"/>
          <p:cNvSpPr txBox="1"/>
          <p:nvPr/>
        </p:nvSpPr>
        <p:spPr>
          <a:xfrm>
            <a:off x="192298" y="6031756"/>
            <a:ext cx="879339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Alpha Go is supervised learning + reinforcement learning.</a:t>
            </a:r>
            <a:endParaRPr lang="zh-TW" altLang="en-US" sz="2800" dirty="0"/>
          </a:p>
        </p:txBody>
      </p:sp>
      <p:sp>
        <p:nvSpPr>
          <p:cNvPr id="14" name="文字方塊 13"/>
          <p:cNvSpPr txBox="1"/>
          <p:nvPr/>
        </p:nvSpPr>
        <p:spPr>
          <a:xfrm>
            <a:off x="2785454" y="1762849"/>
            <a:ext cx="3521968"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Learning from teacher</a:t>
            </a:r>
            <a:endParaRPr lang="zh-TW" altLang="en-US" sz="2800" dirty="0"/>
          </a:p>
        </p:txBody>
      </p:sp>
      <p:sp>
        <p:nvSpPr>
          <p:cNvPr id="15" name="文字方塊 14"/>
          <p:cNvSpPr txBox="1"/>
          <p:nvPr/>
        </p:nvSpPr>
        <p:spPr>
          <a:xfrm>
            <a:off x="4546438" y="4062452"/>
            <a:ext cx="4315486"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Learning from experience</a:t>
            </a:r>
            <a:endParaRPr lang="zh-TW" altLang="en-US" sz="2800" dirty="0"/>
          </a:p>
        </p:txBody>
      </p:sp>
      <p:sp>
        <p:nvSpPr>
          <p:cNvPr id="6" name="文字方塊 5"/>
          <p:cNvSpPr txBox="1"/>
          <p:nvPr/>
        </p:nvSpPr>
        <p:spPr>
          <a:xfrm>
            <a:off x="1542053" y="5347539"/>
            <a:ext cx="6286500" cy="461665"/>
          </a:xfrm>
          <a:prstGeom prst="rect">
            <a:avLst/>
          </a:prstGeom>
          <a:noFill/>
        </p:spPr>
        <p:txBody>
          <a:bodyPr wrap="square" rtlCol="0">
            <a:spAutoFit/>
          </a:bodyPr>
          <a:lstStyle/>
          <a:p>
            <a:pPr algn="ctr"/>
            <a:r>
              <a:rPr lang="en-US" altLang="zh-TW" sz="2400" dirty="0"/>
              <a:t>(Two agents play with each other.)</a:t>
            </a:r>
            <a:endParaRPr lang="zh-TW" altLang="en-US" sz="2400" dirty="0"/>
          </a:p>
        </p:txBody>
      </p:sp>
    </p:spTree>
    <p:extLst>
      <p:ext uri="{BB962C8B-B14F-4D97-AF65-F5344CB8AC3E}">
        <p14:creationId xmlns:p14="http://schemas.microsoft.com/office/powerpoint/2010/main" val="9988301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animBg="1"/>
      <p:bldP spid="11" grpId="0" animBg="1"/>
      <p:bldP spid="12" grpId="0"/>
      <p:bldP spid="5" grpId="0" animBg="1"/>
      <p:bldP spid="14" grpId="0" animBg="1"/>
      <p:bldP spid="15" grpId="0" animBg="1"/>
      <p:bldP spid="6"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6850</TotalTime>
  <Words>3366</Words>
  <Application>Microsoft Macintosh PowerPoint</Application>
  <PresentationFormat>全屏显示(4:3)</PresentationFormat>
  <Paragraphs>766</Paragraphs>
  <Slides>57</Slides>
  <Notes>31</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57</vt:i4>
      </vt:variant>
    </vt:vector>
  </HeadingPairs>
  <TitlesOfParts>
    <vt:vector size="67" baseType="lpstr">
      <vt:lpstr>medium-content-serif-font</vt:lpstr>
      <vt:lpstr>Arial</vt:lpstr>
      <vt:lpstr>Calibri</vt:lpstr>
      <vt:lpstr>Calibri Light</vt:lpstr>
      <vt:lpstr>Cambria Math</vt:lpstr>
      <vt:lpstr>Lucida Grande</vt:lpstr>
      <vt:lpstr>Times New Roman</vt:lpstr>
      <vt:lpstr>Wingdings</vt:lpstr>
      <vt:lpstr>Office 佈景主題</vt:lpstr>
      <vt:lpstr>方程式</vt:lpstr>
      <vt:lpstr>Introduction of Reinforcement Learning</vt:lpstr>
      <vt:lpstr>Deep Reinforcement Learning</vt:lpstr>
      <vt:lpstr>Reference</vt:lpstr>
      <vt:lpstr>Scenario of Reinforcement Learning</vt:lpstr>
      <vt:lpstr>Scenario of Reinforcement Learning</vt:lpstr>
      <vt:lpstr>Machine Learning  ≈ Looking for a Function</vt:lpstr>
      <vt:lpstr>Learning to play Go</vt:lpstr>
      <vt:lpstr>Learning to play Go</vt:lpstr>
      <vt:lpstr>Learning to play Go</vt:lpstr>
      <vt:lpstr>Learning a chat-bot</vt:lpstr>
      <vt:lpstr>Learning a chat-bot</vt:lpstr>
      <vt:lpstr>Learning a chat-bot</vt:lpstr>
      <vt:lpstr>Learning a chat-bot</vt:lpstr>
      <vt:lpstr>More applications</vt:lpstr>
      <vt:lpstr>Example: Playing Video Game</vt:lpstr>
      <vt:lpstr>Example: Playing Video Game</vt:lpstr>
      <vt:lpstr>Example: Playing Video Game</vt:lpstr>
      <vt:lpstr>PowerPoint 演示文稿</vt:lpstr>
      <vt:lpstr>PowerPoint 演示文稿</vt:lpstr>
      <vt:lpstr>Properties of  Reinforcement Learning</vt:lpstr>
      <vt:lpstr>Outline</vt:lpstr>
      <vt:lpstr>Policy-based Approach</vt:lpstr>
      <vt:lpstr>Three Steps for Deep Learning</vt:lpstr>
      <vt:lpstr>Neural network as Actor</vt:lpstr>
      <vt:lpstr>Three Steps for Deep Learning</vt:lpstr>
      <vt:lpstr>Goodness of Actor</vt:lpstr>
      <vt:lpstr>Goodness of Actor</vt:lpstr>
      <vt:lpstr>Goodness of Actor</vt:lpstr>
      <vt:lpstr>Goodness of Actor</vt:lpstr>
      <vt:lpstr>Three Steps for Deep Learning</vt:lpstr>
      <vt:lpstr>Gradient Ascent</vt:lpstr>
      <vt:lpstr>Policy Gradient</vt:lpstr>
      <vt:lpstr>Policy Gradient</vt:lpstr>
      <vt:lpstr>Policy Gradient</vt:lpstr>
      <vt:lpstr>Policy Gradient</vt:lpstr>
      <vt:lpstr>Policy Gradient</vt:lpstr>
      <vt:lpstr>Policy Gradient</vt:lpstr>
      <vt:lpstr>Policy Gradient</vt:lpstr>
      <vt:lpstr>Add a Baseline</vt:lpstr>
      <vt:lpstr>Value-based Approach</vt:lpstr>
      <vt:lpstr>Critic</vt:lpstr>
      <vt:lpstr>Critic</vt:lpstr>
      <vt:lpstr>Critic</vt:lpstr>
      <vt:lpstr>How to estimate V^π (s)</vt:lpstr>
      <vt:lpstr>How to estimate V^π (s)</vt:lpstr>
      <vt:lpstr>MC v.s. TD</vt:lpstr>
      <vt:lpstr>MC v.s. TD</vt:lpstr>
      <vt:lpstr>Another Critic</vt:lpstr>
      <vt:lpstr>Q-Learning</vt:lpstr>
      <vt:lpstr>Q-Learning</vt:lpstr>
      <vt:lpstr>Deep Reinforcement Learning</vt:lpstr>
      <vt:lpstr>Actor-Critic</vt:lpstr>
      <vt:lpstr>Actor-Critic</vt:lpstr>
      <vt:lpstr>PowerPoint 演示文稿</vt:lpstr>
      <vt:lpstr>Demo of A3C</vt:lpstr>
      <vt:lpstr>Demo of A3C</vt:lpstr>
      <vt:lpstr>Concluding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Microsoft Office User</cp:lastModifiedBy>
  <cp:revision>264</cp:revision>
  <dcterms:created xsi:type="dcterms:W3CDTF">2017-01-01T02:36:42Z</dcterms:created>
  <dcterms:modified xsi:type="dcterms:W3CDTF">2025-02-03T07:25:57Z</dcterms:modified>
</cp:coreProperties>
</file>